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11" r:id="rId3"/>
    <p:sldMasterId id="2147483731" r:id="rId4"/>
  </p:sldMasterIdLst>
  <p:notesMasterIdLst>
    <p:notesMasterId r:id="rId66"/>
  </p:notesMasterIdLst>
  <p:sldIdLst>
    <p:sldId id="258" r:id="rId5"/>
    <p:sldId id="261" r:id="rId6"/>
    <p:sldId id="293" r:id="rId7"/>
    <p:sldId id="294" r:id="rId8"/>
    <p:sldId id="295" r:id="rId9"/>
    <p:sldId id="296" r:id="rId10"/>
    <p:sldId id="297" r:id="rId11"/>
    <p:sldId id="298" r:id="rId12"/>
    <p:sldId id="299" r:id="rId13"/>
    <p:sldId id="302" r:id="rId14"/>
    <p:sldId id="285" r:id="rId15"/>
    <p:sldId id="270" r:id="rId16"/>
    <p:sldId id="282" r:id="rId17"/>
    <p:sldId id="271" r:id="rId18"/>
    <p:sldId id="272" r:id="rId19"/>
    <p:sldId id="273" r:id="rId20"/>
    <p:sldId id="274" r:id="rId21"/>
    <p:sldId id="275" r:id="rId22"/>
    <p:sldId id="276" r:id="rId23"/>
    <p:sldId id="281" r:id="rId24"/>
    <p:sldId id="286" r:id="rId25"/>
    <p:sldId id="303" r:id="rId26"/>
    <p:sldId id="304" r:id="rId27"/>
    <p:sldId id="305" r:id="rId28"/>
    <p:sldId id="306" r:id="rId29"/>
    <p:sldId id="307" r:id="rId30"/>
    <p:sldId id="308" r:id="rId31"/>
    <p:sldId id="318" r:id="rId32"/>
    <p:sldId id="309" r:id="rId33"/>
    <p:sldId id="310" r:id="rId34"/>
    <p:sldId id="311" r:id="rId35"/>
    <p:sldId id="312" r:id="rId36"/>
    <p:sldId id="313" r:id="rId37"/>
    <p:sldId id="314" r:id="rId38"/>
    <p:sldId id="315" r:id="rId39"/>
    <p:sldId id="316" r:id="rId40"/>
    <p:sldId id="317" r:id="rId41"/>
    <p:sldId id="287" r:id="rId42"/>
    <p:sldId id="289" r:id="rId43"/>
    <p:sldId id="290" r:id="rId44"/>
    <p:sldId id="291" r:id="rId45"/>
    <p:sldId id="329" r:id="rId46"/>
    <p:sldId id="330" r:id="rId47"/>
    <p:sldId id="292" r:id="rId48"/>
    <p:sldId id="338" r:id="rId49"/>
    <p:sldId id="324" r:id="rId50"/>
    <p:sldId id="320" r:id="rId51"/>
    <p:sldId id="321" r:id="rId52"/>
    <p:sldId id="322" r:id="rId53"/>
    <p:sldId id="323" r:id="rId54"/>
    <p:sldId id="288" r:id="rId55"/>
    <p:sldId id="283" r:id="rId56"/>
    <p:sldId id="325" r:id="rId57"/>
    <p:sldId id="264" r:id="rId58"/>
    <p:sldId id="265" r:id="rId59"/>
    <p:sldId id="326" r:id="rId60"/>
    <p:sldId id="327" r:id="rId61"/>
    <p:sldId id="266" r:id="rId62"/>
    <p:sldId id="331" r:id="rId63"/>
    <p:sldId id="332" r:id="rId64"/>
    <p:sldId id="26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3" autoAdjust="0"/>
    <p:restoredTop sz="95373" autoAdjust="0"/>
  </p:normalViewPr>
  <p:slideViewPr>
    <p:cSldViewPr snapToGrid="0">
      <p:cViewPr varScale="1">
        <p:scale>
          <a:sx n="78" d="100"/>
          <a:sy n="78" d="100"/>
        </p:scale>
        <p:origin x="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C405-6259-497A-A3AD-2D214AE18ABB}" type="datetimeFigureOut">
              <a:rPr lang="en-US" smtClean="0"/>
              <a:t>9/12/2016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46D15-E9B5-4DB9-9E38-CC176431757B}" type="slidenum">
              <a:rPr lang="en-US" smtClean="0"/>
              <a:t>‹#›</a:t>
            </a:fld>
            <a:endParaRPr lang="en-US"/>
          </a:p>
        </p:txBody>
      </p:sp>
    </p:spTree>
    <p:extLst>
      <p:ext uri="{BB962C8B-B14F-4D97-AF65-F5344CB8AC3E}">
        <p14:creationId xmlns:p14="http://schemas.microsoft.com/office/powerpoint/2010/main" val="285259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documentation/articles/iot-hub-devguide/#importexpor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iot-hub-devguide/#endpoin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iot-hub-devguide/#device-identity-registry"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zure/azure-iot-sdks/blob/master/readme.md"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oasis-open.org/committees/download.php/50506/amqp-cbs-v1%200-wd02%202013-08-12.doc" TargetMode="External"/><Relationship Id="rId5" Type="http://schemas.openxmlformats.org/officeDocument/2006/relationships/hyperlink" Target="http://tools.ietf.org/html/rfc4616" TargetMode="External"/><Relationship Id="rId4" Type="http://schemas.openxmlformats.org/officeDocument/2006/relationships/hyperlink" Target="https://www.amqp.or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msdn.microsoft.com/en-us/library/azure/dn835055.aspx"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46D15-E9B5-4DB9-9E38-CC176431757B}" type="slidenum">
              <a:rPr lang="en-US" smtClean="0"/>
              <a:t>2</a:t>
            </a:fld>
            <a:endParaRPr lang="en-US"/>
          </a:p>
        </p:txBody>
      </p:sp>
    </p:spTree>
    <p:extLst>
      <p:ext uri="{BB962C8B-B14F-4D97-AF65-F5344CB8AC3E}">
        <p14:creationId xmlns:p14="http://schemas.microsoft.com/office/powerpoint/2010/main" val="246602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0305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lot of businesses have been building </a:t>
            </a:r>
            <a:r>
              <a:rPr lang="en-NZ" dirty="0" err="1"/>
              <a:t>IoT</a:t>
            </a:r>
            <a:r>
              <a:rPr lang="en-NZ" dirty="0"/>
              <a:t> solutions with Azure,</a:t>
            </a:r>
            <a:r>
              <a:rPr lang="en-NZ" baseline="0" dirty="0"/>
              <a:t> using a variety of Azure’s services over the years.</a:t>
            </a:r>
          </a:p>
          <a:p>
            <a:endParaRPr lang="en-NZ" baseline="0" dirty="0"/>
          </a:p>
          <a:p>
            <a:r>
              <a:rPr lang="en-NZ" baseline="0" dirty="0"/>
              <a:t>Why is Azure and the cloud so popular?</a:t>
            </a:r>
          </a:p>
          <a:p>
            <a:r>
              <a:rPr lang="en-NZ" baseline="0" dirty="0"/>
              <a:t>	- Easy to provision, use and manage</a:t>
            </a:r>
          </a:p>
          <a:p>
            <a:r>
              <a:rPr lang="en-NZ" baseline="0" dirty="0"/>
              <a:t>	- …</a:t>
            </a:r>
          </a:p>
          <a:p>
            <a:endParaRPr lang="en-NZ" baseline="0" dirty="0"/>
          </a:p>
          <a:p>
            <a:r>
              <a:rPr lang="en-NZ" baseline="0" dirty="0"/>
              <a:t>We see three key areas in an </a:t>
            </a:r>
            <a:r>
              <a:rPr lang="en-NZ" baseline="0" dirty="0" err="1"/>
              <a:t>IoT</a:t>
            </a:r>
            <a:r>
              <a:rPr lang="en-NZ" baseline="0" dirty="0"/>
              <a:t> solution:</a:t>
            </a:r>
          </a:p>
          <a:p>
            <a:r>
              <a:rPr lang="en-NZ" baseline="0" dirty="0"/>
              <a:t>	- Device connectivity and management</a:t>
            </a:r>
          </a:p>
          <a:p>
            <a:r>
              <a:rPr lang="en-NZ" baseline="0" dirty="0"/>
              <a:t>	- …</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7577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businesses have built </a:t>
            </a:r>
            <a:r>
              <a:rPr lang="en-US" dirty="0" err="1"/>
              <a:t>IoT</a:t>
            </a:r>
            <a:r>
              <a:rPr lang="en-US" baseline="0" dirty="0"/>
              <a:t> solutions using Event Hubs.</a:t>
            </a:r>
          </a:p>
          <a:p>
            <a:pPr marL="171450" indent="-171450">
              <a:buFontTx/>
              <a:buChar char="-"/>
            </a:pPr>
            <a:r>
              <a:rPr lang="en-US" baseline="0" dirty="0"/>
              <a:t>Event Hubs are a high scale messaging service.</a:t>
            </a:r>
          </a:p>
          <a:p>
            <a:pPr marL="388712" lvl="1" indent="-171450">
              <a:buFontTx/>
              <a:buChar char="-"/>
            </a:pPr>
            <a:r>
              <a:rPr lang="en-US" baseline="0" dirty="0"/>
              <a:t>Really high message throughput.</a:t>
            </a:r>
          </a:p>
          <a:p>
            <a:pPr marL="388712" lvl="1" indent="-171450">
              <a:buFontTx/>
              <a:buChar char="-"/>
            </a:pPr>
            <a:r>
              <a:rPr lang="en-US" baseline="0" dirty="0"/>
              <a:t>Deployed and used all over the world everyday.</a:t>
            </a:r>
          </a:p>
          <a:p>
            <a:pPr marL="388712" lvl="1" indent="-171450">
              <a:buFontTx/>
              <a:buChar char="-"/>
            </a:pPr>
            <a:endParaRPr lang="en-US" baseline="0" dirty="0"/>
          </a:p>
          <a:p>
            <a:pPr marL="0" lvl="0" indent="0">
              <a:buFontTx/>
              <a:buNone/>
            </a:pPr>
            <a:r>
              <a:rPr lang="en-US" baseline="0" dirty="0"/>
              <a:t>However after working with customers we found that they needed more than Event Hubs alone.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1397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needed components to deal with</a:t>
            </a:r>
          </a:p>
          <a:p>
            <a:r>
              <a:rPr lang="en-US" dirty="0"/>
              <a:t>	-</a:t>
            </a:r>
            <a:r>
              <a:rPr lang="en-US" baseline="0" dirty="0"/>
              <a:t> Command and control</a:t>
            </a:r>
          </a:p>
          <a:p>
            <a:r>
              <a:rPr lang="en-US" baseline="0" dirty="0"/>
              <a:t>	- …</a:t>
            </a:r>
          </a:p>
          <a:p>
            <a:r>
              <a:rPr lang="en-US" baseline="0" dirty="0"/>
              <a:t>Many projects are not greenfield, rather they involve support for existing devices and protocols.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25450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a:t>
            </a:r>
            <a:r>
              <a:rPr lang="en-US" sz="800" baseline="0" dirty="0"/>
              <a:t> Azure </a:t>
            </a:r>
            <a:r>
              <a:rPr lang="en-US" sz="800" baseline="0" dirty="0" err="1"/>
              <a:t>IoT</a:t>
            </a:r>
            <a:r>
              <a:rPr lang="en-US" sz="800" baseline="0" dirty="0"/>
              <a:t> Hub extends the capabilities of Event Hubs to target </a:t>
            </a:r>
            <a:r>
              <a:rPr lang="en-US" sz="800" baseline="0" dirty="0" err="1"/>
              <a:t>IoT</a:t>
            </a:r>
            <a:r>
              <a:rPr lang="en-US" sz="800" baseline="0" dirty="0"/>
              <a:t> workloads.</a:t>
            </a:r>
            <a:endParaRPr lang="en-US" sz="800" dirty="0"/>
          </a:p>
          <a:p>
            <a:pPr marL="171450" indent="-171450">
              <a:buFontTx/>
              <a:buChar char="-"/>
            </a:pPr>
            <a:r>
              <a:rPr lang="en-US" sz="800" dirty="0"/>
              <a:t>Native support for MQTT:</a:t>
            </a:r>
            <a:r>
              <a:rPr lang="en-US" sz="800" baseline="0" dirty="0"/>
              <a:t> </a:t>
            </a:r>
            <a:r>
              <a:rPr lang="en-US" sz="800" dirty="0"/>
              <a:t>Azure </a:t>
            </a:r>
            <a:r>
              <a:rPr lang="en-US" sz="800" dirty="0" err="1"/>
              <a:t>IoT</a:t>
            </a:r>
            <a:r>
              <a:rPr lang="en-US" sz="800" dirty="0"/>
              <a:t> SDKs (or OSS libs) can connect to </a:t>
            </a:r>
            <a:r>
              <a:rPr lang="en-US" sz="800" dirty="0" err="1"/>
              <a:t>IoT</a:t>
            </a:r>
            <a:r>
              <a:rPr lang="en-US" sz="800" dirty="0"/>
              <a:t> Hub using MQTT (no protocol gateway needed). </a:t>
            </a:r>
          </a:p>
          <a:p>
            <a:pPr marL="171450" indent="-171450">
              <a:buFontTx/>
              <a:buChar char="-"/>
            </a:pPr>
            <a:r>
              <a:rPr lang="en-US" sz="800" dirty="0"/>
              <a:t>AMQP over </a:t>
            </a:r>
            <a:r>
              <a:rPr lang="en-US" sz="800" dirty="0" err="1"/>
              <a:t>WebSockets</a:t>
            </a:r>
            <a:r>
              <a:rPr lang="en-US" sz="800" dirty="0"/>
              <a:t>: Use AMQP through firewalls.</a:t>
            </a:r>
          </a:p>
          <a:p>
            <a:pPr marL="171450" indent="-171450">
              <a:buFontTx/>
              <a:buChar char="-"/>
            </a:pPr>
            <a:r>
              <a:rPr lang="en-US" sz="800" dirty="0"/>
              <a:t>Operations Monitoring</a:t>
            </a:r>
          </a:p>
          <a:p>
            <a:pPr marL="388712" lvl="1" indent="-171450">
              <a:buFontTx/>
              <a:buChar char="-"/>
            </a:pPr>
            <a:r>
              <a:rPr lang="en-US" sz="800" dirty="0"/>
              <a:t>Device connection/disconnection events</a:t>
            </a:r>
          </a:p>
          <a:p>
            <a:pPr marL="388712" lvl="1" indent="-171450">
              <a:buFontTx/>
              <a:buChar char="-"/>
            </a:pPr>
            <a:r>
              <a:rPr lang="en-US" sz="800" dirty="0"/>
              <a:t>Device error reporting</a:t>
            </a:r>
          </a:p>
          <a:p>
            <a:pPr marL="388712" lvl="1" indent="-171450">
              <a:buFontTx/>
              <a:buChar char="-"/>
            </a:pPr>
            <a:r>
              <a:rPr lang="en-US" sz="800" dirty="0"/>
              <a:t>Event Hub-compatible endpoint</a:t>
            </a:r>
          </a:p>
          <a:p>
            <a:pPr marL="388712" lvl="1" indent="-171450">
              <a:buFontTx/>
              <a:buChar char="-"/>
            </a:pPr>
            <a:r>
              <a:rPr lang="en-US" sz="800" b="1" dirty="0"/>
              <a:t>Example</a:t>
            </a:r>
            <a:r>
              <a:rPr lang="en-US" sz="800" dirty="0"/>
              <a:t>: complex device blocking logic</a:t>
            </a:r>
          </a:p>
          <a:p>
            <a:pPr marL="506114" lvl="2" indent="-171450">
              <a:buFontTx/>
              <a:buChar char="-"/>
            </a:pPr>
            <a:r>
              <a:rPr lang="en-US" sz="800" dirty="0"/>
              <a:t>Stream Analytics job evaluates:</a:t>
            </a:r>
            <a:br>
              <a:rPr lang="en-US" sz="800" dirty="0"/>
            </a:br>
            <a:r>
              <a:rPr lang="en-US" sz="800" i="1" dirty="0"/>
              <a:t>number of failed connection attempts per device</a:t>
            </a:r>
          </a:p>
          <a:p>
            <a:pPr marL="506114" lvl="2" indent="-171450">
              <a:buFontTx/>
              <a:buChar char="-"/>
            </a:pPr>
            <a:r>
              <a:rPr lang="en-US" sz="800" dirty="0"/>
              <a:t>As a result device can be disabled in </a:t>
            </a:r>
            <a:r>
              <a:rPr lang="en-US" sz="800" dirty="0" err="1"/>
              <a:t>IoT</a:t>
            </a:r>
            <a:r>
              <a:rPr lang="en-US" sz="800" dirty="0"/>
              <a:t> Hub</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07460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a:t>
            </a:r>
            <a:r>
              <a:rPr lang="en-US" baseline="0" dirty="0"/>
              <a:t> was to support the broadest set of device platforms possible.</a:t>
            </a:r>
          </a:p>
          <a:p>
            <a:pPr marL="171450" indent="-171450">
              <a:buFontTx/>
              <a:buChar char="-"/>
            </a:pPr>
            <a:r>
              <a:rPr lang="en-US" baseline="0" dirty="0"/>
              <a:t>Started with cross platform C code which you can port onto almost any platform.</a:t>
            </a:r>
          </a:p>
          <a:p>
            <a:pPr marL="171450" indent="-171450">
              <a:buFontTx/>
              <a:buChar char="-"/>
            </a:pPr>
            <a:r>
              <a:rPr lang="en-US" baseline="0" dirty="0"/>
              <a:t>Successfully ported onto RTOS, Windows, Android, iOS…</a:t>
            </a:r>
          </a:p>
          <a:p>
            <a:pPr marL="171450" indent="-171450">
              <a:buFontTx/>
              <a:buChar char="-"/>
            </a:pPr>
            <a:r>
              <a:rPr lang="en-US" baseline="0" dirty="0"/>
              <a:t>There are several APIs available to use.</a:t>
            </a:r>
          </a:p>
          <a:p>
            <a:pPr marL="171450" indent="-171450">
              <a:buFontTx/>
              <a:buChar char="-"/>
            </a:pPr>
            <a:r>
              <a:rPr lang="en-US" baseline="0" dirty="0"/>
              <a:t>There is no requirement to use any of the existing code.</a:t>
            </a:r>
          </a:p>
          <a:p>
            <a:pPr marL="171450" lvl="0" indent="-171450">
              <a:buFontTx/>
              <a:buChar char="-"/>
            </a:pPr>
            <a:r>
              <a:rPr lang="en-US" baseline="0" dirty="0"/>
              <a:t>It is all open source, on GitHub, and freely extendable.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4779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three ‘typical’</a:t>
            </a:r>
            <a:r>
              <a:rPr lang="en-US" baseline="0" dirty="0"/>
              <a:t> components in an </a:t>
            </a:r>
            <a:r>
              <a:rPr lang="en-US" baseline="0" dirty="0" err="1"/>
              <a:t>IoT</a:t>
            </a:r>
            <a:r>
              <a:rPr lang="en-US" baseline="0" dirty="0"/>
              <a:t> solution, the next to think about is Analytics and operationalising insight.</a:t>
            </a:r>
          </a:p>
          <a:p>
            <a:endParaRPr lang="en-US" baseline="0" dirty="0"/>
          </a:p>
          <a:p>
            <a:r>
              <a:rPr lang="en-US" baseline="0" dirty="0"/>
              <a:t>Azure provides a broad range of sophisticated technologies for delivering analytics.</a:t>
            </a:r>
          </a:p>
          <a:p>
            <a:r>
              <a:rPr lang="en-US" baseline="0" dirty="0"/>
              <a:t>With Hot Path Analytics you’re able to process real time event streams coming out of your </a:t>
            </a:r>
            <a:r>
              <a:rPr lang="en-US" baseline="0" dirty="0" err="1"/>
              <a:t>IoT</a:t>
            </a:r>
            <a:r>
              <a:rPr lang="en-US" baseline="0" dirty="0"/>
              <a:t> solution.</a:t>
            </a:r>
          </a:p>
          <a:p>
            <a:endParaRPr lang="en-US" baseline="0" dirty="0"/>
          </a:p>
          <a:p>
            <a:r>
              <a:rPr lang="en-US" baseline="0" dirty="0"/>
              <a:t>Then there are tools and technologies for building large scale systems on top of your </a:t>
            </a:r>
            <a:r>
              <a:rPr lang="en-US" baseline="0" dirty="0" err="1"/>
              <a:t>IoT</a:t>
            </a:r>
            <a:r>
              <a:rPr lang="en-US" baseline="0" dirty="0"/>
              <a:t> device in the field.</a:t>
            </a:r>
          </a:p>
          <a:p>
            <a:endParaRPr lang="en-US" baseline="0" dirty="0"/>
          </a:p>
          <a:p>
            <a:r>
              <a:rPr lang="en-US" baseline="0" dirty="0"/>
              <a:t>Finally: </a:t>
            </a:r>
            <a:r>
              <a:rPr lang="en-US" baseline="0" dirty="0" err="1"/>
              <a:t>IoT</a:t>
            </a:r>
            <a:r>
              <a:rPr lang="en-US" baseline="0" dirty="0"/>
              <a:t> applications do not live in isolation, they’re going to be part of a broader consumer or business eco-system.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31353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4197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D55269-7644-44F4-812F-4C5E39B4A11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9672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408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Hubs provides a bi-directional communications and management mechanism</a:t>
            </a:r>
            <a:r>
              <a:rPr lang="en-US" baseline="0" dirty="0"/>
              <a:t> targeting scale into the millions of devices.</a:t>
            </a:r>
          </a:p>
          <a:p>
            <a:endParaRPr lang="en-US" baseline="0" dirty="0"/>
          </a:p>
          <a:p>
            <a:r>
              <a:rPr lang="en-US" baseline="0" dirty="0"/>
              <a:t>They are designed to support existing platforms and protocols and the set of supported platforms and protocols will grow over time. Where a specific platform or protocol is not ‘supported’ they are easily extensible.</a:t>
            </a:r>
          </a:p>
          <a:p>
            <a:endParaRPr lang="en-US" baseline="0" dirty="0"/>
          </a:p>
          <a:p>
            <a:r>
              <a:rPr lang="en-US" baseline="0" dirty="0"/>
              <a:t>They provide per device authentication to allow for enhanced security of field deployed solutions.</a:t>
            </a:r>
          </a:p>
          <a:p>
            <a:endParaRPr lang="en-US" baseline="0" dirty="0"/>
          </a:p>
          <a:p>
            <a:r>
              <a:rPr lang="en-US" baseline="0" dirty="0"/>
              <a:t>Finally; it is important to note that </a:t>
            </a:r>
            <a:r>
              <a:rPr lang="en-US" baseline="0" dirty="0" err="1"/>
              <a:t>IoT</a:t>
            </a:r>
            <a:r>
              <a:rPr lang="en-US" baseline="0" dirty="0"/>
              <a:t> Hubs are based on Event Hubs technology; these deliver tens of billions of messages today and are a very well proven cloud based messaging platform.</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825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has happened</a:t>
            </a:r>
            <a:r>
              <a:rPr lang="en-US" baseline="0" dirty="0"/>
              <a:t> quickly</a:t>
            </a:r>
          </a:p>
          <a:p>
            <a:pPr marL="171450" indent="-171450">
              <a:buFontTx/>
              <a:buChar char="-"/>
            </a:pPr>
            <a:r>
              <a:rPr lang="en-US" baseline="0" dirty="0"/>
              <a:t>We had early generations of smart cars, smart refrigerators and smart </a:t>
            </a:r>
            <a:r>
              <a:rPr lang="en-US" baseline="0" dirty="0" err="1"/>
              <a:t>WiFi</a:t>
            </a:r>
            <a:r>
              <a:rPr lang="en-US" baseline="0" dirty="0"/>
              <a:t> scales </a:t>
            </a:r>
            <a:endParaRPr lang="en-US" dirty="0"/>
          </a:p>
          <a:p>
            <a:pPr marL="171450" indent="-171450">
              <a:buFontTx/>
              <a:buChar char="-"/>
            </a:pPr>
            <a:r>
              <a:rPr lang="en-US" dirty="0"/>
              <a:t>However,</a:t>
            </a:r>
            <a:r>
              <a:rPr lang="en-US" baseline="0" dirty="0"/>
              <a:t> d</a:t>
            </a:r>
            <a:r>
              <a:rPr lang="en-US" dirty="0"/>
              <a:t>evices were isolated, stand alone</a:t>
            </a:r>
            <a:r>
              <a:rPr lang="en-US" baseline="0" dirty="0"/>
              <a:t> and typically had </a:t>
            </a:r>
            <a:r>
              <a:rPr lang="en-US" dirty="0"/>
              <a:t>their own exclusive ecosystem</a:t>
            </a:r>
          </a:p>
          <a:p>
            <a:pPr marL="171450" indent="-171450">
              <a:buFontTx/>
              <a:buChar char="-"/>
            </a:pPr>
            <a:r>
              <a:rPr lang="en-US" dirty="0"/>
              <a:t>Devices were typically expensive, or only certain models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668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 we look at the various</a:t>
            </a:r>
            <a:r>
              <a:rPr lang="en-NZ" baseline="0" dirty="0"/>
              <a:t> supported technologies for working with </a:t>
            </a:r>
            <a:r>
              <a:rPr lang="en-NZ" baseline="0" dirty="0" err="1"/>
              <a:t>IoT</a:t>
            </a:r>
            <a:r>
              <a:rPr lang="en-NZ" baseline="0" dirty="0"/>
              <a:t> Hubs.</a:t>
            </a:r>
          </a:p>
          <a:p>
            <a:endParaRPr lang="en-NZ" baseline="0" dirty="0"/>
          </a:p>
          <a:p>
            <a:r>
              <a:rPr lang="en-NZ" baseline="0" dirty="0"/>
              <a:t>We’ll start with protocols. At the end of the day, even if *your* solution doesn’t use one of the other Platforms, protocols or Languages, so long as it is able to communicate using HTTP it will be able to work with Azure </a:t>
            </a:r>
            <a:r>
              <a:rPr lang="en-NZ" baseline="0" dirty="0" err="1"/>
              <a:t>IoT</a:t>
            </a:r>
            <a:r>
              <a:rPr lang="en-NZ" baseline="0" dirty="0"/>
              <a:t> Hubs. </a:t>
            </a:r>
            <a:r>
              <a:rPr lang="en-NZ" baseline="0" dirty="0" err="1"/>
              <a:t>IoT</a:t>
            </a:r>
            <a:r>
              <a:rPr lang="en-NZ" baseline="0" dirty="0"/>
              <a:t> Hubs also supports Advanced Messaging Queuing Protocol (AMQP) and soon MQTT (at present MQTT requires the use of a cloud protocol gateway)</a:t>
            </a:r>
          </a:p>
          <a:p>
            <a:endParaRPr lang="en-NZ" baseline="0" dirty="0"/>
          </a:p>
          <a:p>
            <a:r>
              <a:rPr lang="en-NZ" baseline="0" dirty="0"/>
              <a:t>In terms of platform support for the devices themselves, we provide high level SDKs for various operating systems; Windows, iOS, Android as well as a broad set of Linux OS’s. We also support smaller footprint OS’s such as Arm </a:t>
            </a:r>
            <a:r>
              <a:rPr lang="en-NZ" baseline="0" dirty="0" err="1"/>
              <a:t>mBed</a:t>
            </a:r>
            <a:r>
              <a:rPr lang="en-NZ" baseline="0" dirty="0"/>
              <a:t> and Real Time Operating Systems. Finally we provide a very lightweight (runs in kb of memory) C library that you can port to the client device.</a:t>
            </a:r>
          </a:p>
          <a:p>
            <a:endParaRPr lang="en-NZ" baseline="0" dirty="0"/>
          </a:p>
          <a:p>
            <a:r>
              <a:rPr lang="en-NZ" baseline="0" dirty="0"/>
              <a:t>ON the service side we provide prebuilt SDKs for .NET, Java and Node. As noted above; we can use HTTP to work with </a:t>
            </a:r>
            <a:r>
              <a:rPr lang="en-NZ" baseline="0" dirty="0" err="1"/>
              <a:t>IoT</a:t>
            </a:r>
            <a:r>
              <a:rPr lang="en-NZ" baseline="0" dirty="0"/>
              <a:t> Hubs from any platform.</a:t>
            </a:r>
          </a:p>
          <a:p>
            <a:endParaRPr lang="en-NZ" baseline="0" dirty="0"/>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9245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How does</a:t>
            </a:r>
            <a:r>
              <a:rPr lang="en-US" baseline="0" dirty="0"/>
              <a:t> Device to Cloud messaging work with the </a:t>
            </a:r>
            <a:r>
              <a:rPr lang="en-US" baseline="0" dirty="0" err="1"/>
              <a:t>IoT</a:t>
            </a:r>
            <a:r>
              <a:rPr lang="en-US" baseline="0" dirty="0"/>
              <a:t> Hub?</a:t>
            </a:r>
          </a:p>
          <a:p>
            <a:pPr marL="171450" indent="-171450">
              <a:buFontTx/>
              <a:buChar char="-"/>
            </a:pPr>
            <a:r>
              <a:rPr lang="en-US" baseline="0" dirty="0"/>
              <a:t>A message is sent up to the IoT Hub, by the device communicating over either HTTP, AMQP, MQTT.  The message is received on the service side, where we require the use of the AMQP protocol – which means we have to use one of the Azure IoT SDKs, or some other AMQP client.</a:t>
            </a:r>
          </a:p>
          <a:p>
            <a:pPr marL="171450" lvl="0" indent="-171450">
              <a:buFontTx/>
              <a:buChar char="-"/>
            </a:pPr>
            <a:r>
              <a:rPr lang="en-US" baseline="0" dirty="0"/>
              <a:t>There are both device and service side SDKs, for the majority of use cases, these SDKs would be used to build your application – although there is no requirement to use them (these are standardized protocols).</a:t>
            </a:r>
          </a:p>
          <a:p>
            <a:pPr marL="0" lvl="0" indent="0">
              <a:buFontTx/>
              <a:buNone/>
            </a:pPr>
            <a:endParaRPr lang="en-US" baseline="0" dirty="0"/>
          </a:p>
          <a:p>
            <a:pPr marL="0" lvl="0" indent="0">
              <a:buFontTx/>
              <a:buNone/>
            </a:pPr>
            <a:r>
              <a:rPr lang="en-US" baseline="0" dirty="0" err="1"/>
              <a:t>IoT</a:t>
            </a:r>
            <a:r>
              <a:rPr lang="en-US" baseline="0" dirty="0"/>
              <a:t> Hubs are built on (and therefore compatible with) Event Hubs. But </a:t>
            </a:r>
            <a:r>
              <a:rPr lang="en-US" baseline="0" dirty="0" err="1"/>
              <a:t>IoT</a:t>
            </a:r>
            <a:r>
              <a:rPr lang="en-US" baseline="0" dirty="0"/>
              <a:t> Hubs have been optimized for </a:t>
            </a:r>
            <a:r>
              <a:rPr lang="en-US" baseline="0" dirty="0" err="1"/>
              <a:t>IoT</a:t>
            </a:r>
            <a:r>
              <a:rPr lang="en-US" baseline="0" dirty="0"/>
              <a:t> scenarios.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10:36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198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There are several suitable</a:t>
            </a:r>
            <a:r>
              <a:rPr lang="en-US" baseline="0" dirty="0"/>
              <a:t> patterns for consuming events.</a:t>
            </a:r>
          </a:p>
          <a:p>
            <a:endParaRPr lang="en-US" baseline="0" dirty="0"/>
          </a:p>
          <a:p>
            <a:r>
              <a:rPr lang="en-US" baseline="0" dirty="0"/>
              <a:t>Your choice will be driven by a number of factors:</a:t>
            </a:r>
          </a:p>
          <a:p>
            <a:pPr marL="171450" lvl="0" indent="-171450">
              <a:buFontTx/>
              <a:buChar char="-"/>
            </a:pPr>
            <a:r>
              <a:rPr lang="en-US" baseline="0" dirty="0"/>
              <a:t>Frequency of messages.</a:t>
            </a:r>
          </a:p>
          <a:p>
            <a:pPr marL="171450" lvl="0" indent="-171450">
              <a:buFontTx/>
              <a:buChar char="-"/>
            </a:pPr>
            <a:r>
              <a:rPr lang="en-US" baseline="0" dirty="0"/>
              <a:t>Time to response required.</a:t>
            </a:r>
          </a:p>
          <a:p>
            <a:pPr marL="171450" lvl="0" indent="-171450">
              <a:buFontTx/>
              <a:buChar char="-"/>
            </a:pPr>
            <a:r>
              <a:rPr lang="en-US" baseline="0" dirty="0"/>
              <a:t>How important it is to maintain a history of messages.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0783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We may use a more general purpose</a:t>
            </a:r>
            <a:r>
              <a:rPr lang="en-US" baseline="0" dirty="0"/>
              <a:t> event processor to deal with processing the ‘real time’ data.</a:t>
            </a:r>
          </a:p>
          <a:p>
            <a:pPr marL="171450" indent="-171450">
              <a:buFontTx/>
              <a:buChar char="-"/>
            </a:pPr>
            <a:r>
              <a:rPr lang="en-US" baseline="0" dirty="0"/>
              <a:t>In the context of Azure </a:t>
            </a:r>
            <a:r>
              <a:rPr lang="en-US" baseline="0" dirty="0" err="1"/>
              <a:t>IoT</a:t>
            </a:r>
            <a:r>
              <a:rPr lang="en-US" baseline="0" dirty="0"/>
              <a:t> Suite, it uses Stream Analytics.</a:t>
            </a:r>
          </a:p>
          <a:p>
            <a:pPr marL="171450" lvl="0" indent="-171450">
              <a:buFontTx/>
              <a:buChar char="-"/>
            </a:pPr>
            <a:r>
              <a:rPr lang="en-US" baseline="0" dirty="0"/>
              <a:t>Stream Analytics provides us with a declarative SQL like syntax to conduct window based processing on real time data.</a:t>
            </a:r>
          </a:p>
          <a:p>
            <a:pPr marL="388712" lvl="1" indent="-171450">
              <a:buFontTx/>
              <a:buChar char="-"/>
            </a:pPr>
            <a:endParaRPr lang="en-US" baseline="0" dirty="0"/>
          </a:p>
          <a:p>
            <a:pPr marL="0" lvl="0" indent="0">
              <a:buFontTx/>
              <a:buNone/>
            </a:pPr>
            <a:r>
              <a:rPr lang="en-US" baseline="0" dirty="0"/>
              <a:t>It’s not required to use Stream Analytics. You could use Apache Spark and/or Storm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070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dirty="0"/>
              <a:t>There might be situations where you need to process a large batch</a:t>
            </a:r>
            <a:r>
              <a:rPr lang="en-US" baseline="0" dirty="0"/>
              <a:t> of data from the field.</a:t>
            </a:r>
          </a:p>
          <a:p>
            <a:pPr marL="171450" indent="-171450">
              <a:buFontTx/>
              <a:buChar char="-"/>
            </a:pPr>
            <a:r>
              <a:rPr lang="en-US" baseline="0" dirty="0"/>
              <a:t>For example, taking several months of historical data and using it to train a machine learning model.</a:t>
            </a:r>
          </a:p>
          <a:p>
            <a:pPr marL="171450" indent="-171450">
              <a:buFontTx/>
              <a:buChar char="-"/>
            </a:pPr>
            <a:r>
              <a:rPr lang="en-US" baseline="0" dirty="0"/>
              <a:t>This is easy in the Azure </a:t>
            </a:r>
            <a:r>
              <a:rPr lang="en-US" baseline="0" dirty="0" err="1"/>
              <a:t>IoT</a:t>
            </a:r>
            <a:r>
              <a:rPr lang="en-US" baseline="0" dirty="0"/>
              <a:t> Suite because w</a:t>
            </a:r>
            <a:r>
              <a:rPr lang="en-US" dirty="0"/>
              <a:t>e push all the telemetry</a:t>
            </a:r>
            <a:r>
              <a:rPr lang="en-US" baseline="0" dirty="0"/>
              <a:t> data out to blob storage, we can pick it up with Azure Data Factory and move it across a machine learning model.</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790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We ensure that a device will always receive a message </a:t>
            </a:r>
            <a:r>
              <a:rPr lang="en-US" i="1" dirty="0"/>
              <a:t>at</a:t>
            </a:r>
            <a:r>
              <a:rPr lang="en-US" i="1" baseline="0" dirty="0"/>
              <a:t> least once</a:t>
            </a:r>
            <a:r>
              <a:rPr lang="en-US" baseline="0" dirty="0"/>
              <a:t>. – a message could be received more than once.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It may be necessary to design your application such that you can ensure </a:t>
            </a:r>
            <a:r>
              <a:rPr lang="en-US" i="1" baseline="0" dirty="0"/>
              <a:t>only once </a:t>
            </a:r>
            <a:r>
              <a:rPr lang="en-US" i="0" baseline="0" dirty="0"/>
              <a:t>delivery.</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i="0" baseline="0" dirty="0"/>
              <a:t>You would need to track a message identifier from service down to device.</a:t>
            </a:r>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i="1"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0" baseline="0" dirty="0" err="1"/>
              <a:t>IoT</a:t>
            </a:r>
            <a:r>
              <a:rPr lang="en-US" i="0" baseline="0" dirty="0"/>
              <a:t> Hub provides a feedback &amp; monitoring endpoint.</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i="0" baseline="0" dirty="0"/>
              <a:t>Receives notification based on successful or unsuccessful delivery to device.</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i="0" baseline="0" dirty="0"/>
              <a:t>Unsuccessful delivery may result from TTL timeout, or malformed messages (devices can explicitly reject messages).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i="0"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i="0" baseline="0" dirty="0"/>
              <a:t>If you need to correlate messages through cloud to device and device to cloud, you will need to use message identifiers.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9/12/2016 10:36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53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DEVICE PROVISIONING</a:t>
            </a:r>
          </a:p>
          <a:p>
            <a:r>
              <a:rPr lang="en-US" sz="900" b="0" i="0" kern="1200" dirty="0">
                <a:solidFill>
                  <a:schemeClr val="tx1"/>
                </a:solidFill>
                <a:effectLst/>
                <a:latin typeface="Segoe UI Light" pitchFamily="34" charset="0"/>
                <a:ea typeface="+mn-ea"/>
                <a:cs typeface="+mn-cs"/>
              </a:rPr>
              <a:t>You provision a device with Azure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using the registry API. Once you register your device and either provide or receive a key, you can enable your device to connect to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using that key. Azure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only communicates with registered devices that present authorized credentials. Administrators can disable device access to Azure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through the device administration portal.</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a:t>
            </a:r>
            <a:r>
              <a:rPr lang="en-US" sz="900" b="0" i="0" kern="1200" baseline="0" dirty="0">
                <a:solidFill>
                  <a:schemeClr val="tx1"/>
                </a:solidFill>
                <a:effectLst/>
                <a:latin typeface="Segoe UI Light" pitchFamily="34" charset="0"/>
                <a:ea typeface="+mn-ea"/>
                <a:cs typeface="+mn-cs"/>
              </a:rPr>
              <a:t> you need to provision large numbers of devices you need your provisioning to be automated.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AZURE RESOURCE</a:t>
            </a:r>
            <a:r>
              <a:rPr lang="en-US" sz="900" b="1" i="0" kern="1200" baseline="0" dirty="0">
                <a:solidFill>
                  <a:schemeClr val="tx1"/>
                </a:solidFill>
                <a:effectLst/>
                <a:latin typeface="Segoe UI Light" pitchFamily="34" charset="0"/>
                <a:ea typeface="+mn-ea"/>
                <a:cs typeface="+mn-cs"/>
              </a:rPr>
              <a:t> MANAGER </a:t>
            </a:r>
            <a:r>
              <a:rPr lang="en-US" sz="900" b="0" i="0" kern="1200" baseline="0" dirty="0">
                <a:solidFill>
                  <a:schemeClr val="tx1"/>
                </a:solidFill>
                <a:effectLst/>
                <a:latin typeface="Segoe UI Light" pitchFamily="34" charset="0"/>
                <a:ea typeface="+mn-ea"/>
                <a:cs typeface="+mn-cs"/>
              </a:rPr>
              <a:t>(info not specific to IOT but may be useful)</a:t>
            </a:r>
          </a:p>
          <a:p>
            <a:r>
              <a:rPr lang="en-US" sz="900" b="0" i="0" kern="1200" dirty="0">
                <a:solidFill>
                  <a:schemeClr val="tx1"/>
                </a:solidFill>
                <a:effectLst/>
                <a:latin typeface="Segoe UI Light" pitchFamily="34" charset="0"/>
                <a:ea typeface="+mn-ea"/>
                <a:cs typeface="+mn-cs"/>
              </a:rPr>
              <a:t>Azure Resource Manager enables you to work with the resources in your solution as a group. You can deploy, update or delete all of the resources for your solution in a single, coordinated operation. You use a template for deployment and that template can work for different environments such as testing, staging and production. Resource Manager provides security, auditing, and tagging features to help you manage your resources after deployment.</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Resource Manager provides several benefits: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deploy, manage, and monitor all of the resources for your solution as a group, rather than handling these resources individually.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repeatedly deploy your solution throughout the development lifecycle and have confidence your resources are deployed in a consistent state.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use declarative templates to define your deployment.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define the dependencies between resources so they are deployed in the correct order.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apply access control to all services in your resource group because Role-Based Access Control (RBAC) is natively integrated into the management platform.</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apply tags to resources to logically organize all of the resources in your subscription.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can clarify billing for your organization by viewing the rolled-up costs for the entire group or for a group of resources sharing the same tag.</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118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IDENTITY REGISTRY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IMPORTANT: </a:t>
            </a:r>
            <a:r>
              <a:rPr lang="en-US" sz="900" b="0" i="0" kern="1200" dirty="0">
                <a:solidFill>
                  <a:schemeClr val="tx1"/>
                </a:solidFill>
                <a:effectLst/>
                <a:latin typeface="Segoe UI Light" pitchFamily="34" charset="0"/>
                <a:ea typeface="+mn-ea"/>
                <a:cs typeface="+mn-cs"/>
              </a:rPr>
              <a:t>the only way to retrieve all identities in a hub's identity registry is to use the </a:t>
            </a:r>
            <a:r>
              <a:rPr lang="en-US" sz="900" b="0" i="0" u="none" strike="noStrike" kern="1200" dirty="0">
                <a:solidFill>
                  <a:schemeClr val="tx1"/>
                </a:solidFill>
                <a:effectLst/>
                <a:latin typeface="Segoe UI Light" pitchFamily="34" charset="0"/>
                <a:ea typeface="+mn-ea"/>
                <a:cs typeface="+mn-cs"/>
                <a:hlinkClick r:id="rId3"/>
              </a:rPr>
              <a:t>Export</a:t>
            </a:r>
            <a:r>
              <a:rPr lang="en-US" sz="900" b="0" i="0" kern="1200" dirty="0">
                <a:solidFill>
                  <a:schemeClr val="tx1"/>
                </a:solidFill>
                <a:effectLst/>
                <a:latin typeface="Segoe UI Light" pitchFamily="34" charset="0"/>
                <a:ea typeface="+mn-ea"/>
                <a:cs typeface="+mn-cs"/>
              </a:rPr>
              <a:t> functionality.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Each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has a device identity registry that you can use to create per-device resources in the service, such as a queue that contains in-flight cloud-to-device messages, and to allow access to the device-facing endpoints as explained in the Access</a:t>
            </a:r>
            <a:r>
              <a:rPr lang="en-US" sz="900" b="0" i="0" kern="1200" baseline="0" dirty="0">
                <a:solidFill>
                  <a:schemeClr val="tx1"/>
                </a:solidFill>
                <a:effectLst/>
                <a:latin typeface="Segoe UI Light" pitchFamily="34" charset="0"/>
                <a:ea typeface="+mn-ea"/>
                <a:cs typeface="+mn-cs"/>
              </a:rPr>
              <a:t> Control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 high level, the device identity registry is a REST-capable collection of device identity resources. The following sections detail the device identity resource properties, and the operations the registry enables on the identities.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device identity registry: </a:t>
            </a:r>
          </a:p>
          <a:p>
            <a:pPr marL="171450" indent="-171450">
              <a:buFontTx/>
              <a:buChar char="-"/>
            </a:pPr>
            <a:r>
              <a:rPr lang="en-US" sz="900" b="0" i="0" kern="1200" dirty="0">
                <a:solidFill>
                  <a:schemeClr val="tx1"/>
                </a:solidFill>
                <a:effectLst/>
                <a:latin typeface="Segoe UI Light" pitchFamily="34" charset="0"/>
                <a:ea typeface="+mn-ea"/>
                <a:cs typeface="+mn-cs"/>
              </a:rPr>
              <a:t>Does not contain any application metadata. </a:t>
            </a:r>
          </a:p>
          <a:p>
            <a:pPr marL="171450" indent="-171450">
              <a:buFontTx/>
              <a:buChar char="-"/>
            </a:pPr>
            <a:r>
              <a:rPr lang="en-US" sz="900" b="0" i="0" kern="1200" dirty="0">
                <a:solidFill>
                  <a:schemeClr val="tx1"/>
                </a:solidFill>
                <a:effectLst/>
                <a:latin typeface="Segoe UI Light" pitchFamily="34" charset="0"/>
                <a:ea typeface="+mn-ea"/>
                <a:cs typeface="+mn-cs"/>
              </a:rPr>
              <a:t>Can be accessed like a dictionary using the </a:t>
            </a:r>
            <a:r>
              <a:rPr lang="en-US" sz="900" b="1" i="0" kern="1200" dirty="0" err="1">
                <a:solidFill>
                  <a:schemeClr val="tx1"/>
                </a:solidFill>
                <a:effectLst/>
                <a:latin typeface="Segoe UI Light" pitchFamily="34" charset="0"/>
                <a:ea typeface="+mn-ea"/>
                <a:cs typeface="+mn-cs"/>
              </a:rPr>
              <a:t>deviceId</a:t>
            </a:r>
            <a:r>
              <a:rPr lang="en-US" sz="900" b="0" i="0" kern="1200" dirty="0">
                <a:solidFill>
                  <a:schemeClr val="tx1"/>
                </a:solidFill>
                <a:effectLst/>
                <a:latin typeface="Segoe UI Light" pitchFamily="34" charset="0"/>
                <a:ea typeface="+mn-ea"/>
                <a:cs typeface="+mn-cs"/>
              </a:rPr>
              <a:t> as the key. </a:t>
            </a:r>
          </a:p>
          <a:p>
            <a:pPr marL="171450" indent="-171450">
              <a:buFontTx/>
              <a:buChar char="-"/>
            </a:pPr>
            <a:r>
              <a:rPr lang="en-US" sz="900" b="0" i="0" kern="1200" dirty="0">
                <a:solidFill>
                  <a:schemeClr val="tx1"/>
                </a:solidFill>
                <a:effectLst/>
                <a:latin typeface="Segoe UI Light" pitchFamily="34" charset="0"/>
                <a:ea typeface="+mn-ea"/>
                <a:cs typeface="+mn-cs"/>
              </a:rPr>
              <a:t>Does not support expressive queries.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solution typically has a separate solution-specific store that contains application-specific metadata. For example, the solution-specific store in a smart building solution would record the room in which a temperature sensor is deployed.</a:t>
            </a:r>
          </a:p>
          <a:p>
            <a:endParaRPr lang="en-US" sz="900" b="0" i="0" kern="1200" dirty="0">
              <a:solidFill>
                <a:schemeClr val="tx1"/>
              </a:solidFill>
              <a:effectLst/>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0715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1" kern="1200" dirty="0">
                <a:solidFill>
                  <a:schemeClr val="tx1"/>
                </a:solidFill>
                <a:effectLst/>
                <a:latin typeface="Segoe UI Light" pitchFamily="34" charset="0"/>
                <a:ea typeface="+mn-ea"/>
                <a:cs typeface="+mn-cs"/>
              </a:rPr>
              <a:t>During</a:t>
            </a:r>
            <a:r>
              <a:rPr lang="en-US" sz="900" b="0" i="1" kern="1200" baseline="0" dirty="0">
                <a:solidFill>
                  <a:schemeClr val="tx1"/>
                </a:solidFill>
                <a:effectLst/>
                <a:latin typeface="Segoe UI Light" pitchFamily="34" charset="0"/>
                <a:ea typeface="+mn-ea"/>
                <a:cs typeface="+mn-cs"/>
              </a:rPr>
              <a:t> a provisioning orchestration process or decommissioning process: y</a:t>
            </a:r>
            <a:r>
              <a:rPr lang="en-US" sz="900" b="0" i="0" kern="1200" baseline="0" dirty="0">
                <a:solidFill>
                  <a:schemeClr val="tx1"/>
                </a:solidFill>
                <a:effectLst/>
                <a:latin typeface="Segoe UI Light" pitchFamily="34" charset="0"/>
                <a:ea typeface="+mn-ea"/>
                <a:cs typeface="+mn-cs"/>
              </a:rPr>
              <a:t>ou may want to provision all your devices in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Hubs as ‘disabled’, and only enable them when a user requires information from them.</a:t>
            </a:r>
            <a:endParaRPr lang="en-US" sz="900" b="0" i="1"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EXPORT DEVICE IDENTITIES</a:t>
            </a:r>
          </a:p>
          <a:p>
            <a:r>
              <a:rPr lang="en-US" sz="900" b="0" i="0" kern="1200" dirty="0">
                <a:solidFill>
                  <a:schemeClr val="tx1"/>
                </a:solidFill>
                <a:effectLst/>
                <a:latin typeface="Segoe UI Light" pitchFamily="34" charset="0"/>
                <a:ea typeface="+mn-ea"/>
                <a:cs typeface="+mn-cs"/>
              </a:rPr>
              <a:t>Exports are long-running jobs that use a customer-supplied blob container to read and write device identity data.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export device identities in bulk from 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hub's identity registry, using asynchronous operations on the </a:t>
            </a:r>
            <a:r>
              <a:rPr lang="en-US" sz="900" b="0" i="0" u="none" strike="noStrike" kern="1200" dirty="0" err="1">
                <a:solidFill>
                  <a:schemeClr val="tx1"/>
                </a:solidFill>
                <a:effectLst/>
                <a:latin typeface="Segoe UI Light" pitchFamily="34" charset="0"/>
                <a:ea typeface="+mn-ea"/>
                <a:cs typeface="+mn-cs"/>
                <a:hlinkClick r:id="rId3"/>
              </a:rPr>
              <a:t>IoT</a:t>
            </a:r>
            <a:r>
              <a:rPr lang="en-US" sz="900" b="0" i="0" u="none" strike="noStrike" kern="1200" dirty="0">
                <a:solidFill>
                  <a:schemeClr val="tx1"/>
                </a:solidFill>
                <a:effectLst/>
                <a:latin typeface="Segoe UI Light" pitchFamily="34" charset="0"/>
                <a:ea typeface="+mn-ea"/>
                <a:cs typeface="+mn-cs"/>
                <a:hlinkClick r:id="rId3"/>
              </a:rPr>
              <a:t> Hub Resource Provider endpoint</a:t>
            </a:r>
            <a:r>
              <a:rPr lang="en-US" sz="900" b="0" i="0" u="none"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following operations are possible on export jobs: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Create an export job</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Retrieve the status of a running job</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Cancel a running job</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83358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Most</a:t>
            </a:r>
            <a:r>
              <a:rPr lang="en-US" sz="900" b="0" i="0" kern="1200" baseline="0" dirty="0">
                <a:solidFill>
                  <a:schemeClr val="tx1"/>
                </a:solidFill>
                <a:effectLst/>
                <a:latin typeface="Segoe UI Light" pitchFamily="34" charset="0"/>
                <a:ea typeface="+mn-ea"/>
                <a:cs typeface="+mn-cs"/>
              </a:rPr>
              <a:t> applications want a device registry.</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900" b="0" i="0" kern="1200" baseline="0" dirty="0">
                <a:solidFill>
                  <a:schemeClr val="tx1"/>
                </a:solidFill>
                <a:effectLst/>
                <a:latin typeface="Segoe UI Light" pitchFamily="34" charset="0"/>
                <a:ea typeface="+mn-ea"/>
                <a:cs typeface="+mn-cs"/>
              </a:rPr>
              <a:t>Somewhere to store the application specific metadata related to your devices.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kern="1200" baseline="0" dirty="0">
                <a:solidFill>
                  <a:schemeClr val="tx1"/>
                </a:solidFill>
                <a:effectLst/>
                <a:latin typeface="Segoe UI Light" pitchFamily="34" charset="0"/>
                <a:ea typeface="+mn-ea"/>
                <a:cs typeface="+mn-cs"/>
              </a:rPr>
              <a:t>In the context of Azure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Suite’s reference architecture, this is stored with Azure </a:t>
            </a:r>
            <a:r>
              <a:rPr lang="en-US" sz="900" b="0" i="0" kern="1200" baseline="0" dirty="0" err="1">
                <a:solidFill>
                  <a:schemeClr val="tx1"/>
                </a:solidFill>
                <a:effectLst/>
                <a:latin typeface="Segoe UI Light" pitchFamily="34" charset="0"/>
                <a:ea typeface="+mn-ea"/>
                <a:cs typeface="+mn-cs"/>
              </a:rPr>
              <a:t>DocumentDB</a:t>
            </a:r>
            <a:r>
              <a:rPr lang="en-US" sz="900" b="0" i="0" kern="1200" baseline="0" dirty="0">
                <a:solidFill>
                  <a:schemeClr val="tx1"/>
                </a:solidFill>
                <a:effectLst/>
                <a:latin typeface="Segoe UI Light" pitchFamily="34" charset="0"/>
                <a:ea typeface="+mn-ea"/>
                <a:cs typeface="+mn-cs"/>
              </a:rPr>
              <a:t>.</a:t>
            </a:r>
            <a:endParaRPr lang="en-US"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DEVICE REGISTRY AND </a:t>
            </a:r>
            <a:r>
              <a:rPr lang="en-US" sz="900" b="1" i="1" kern="1200" dirty="0">
                <a:solidFill>
                  <a:schemeClr val="tx1"/>
                </a:solidFill>
                <a:effectLst/>
                <a:latin typeface="Segoe UI Light" pitchFamily="34" charset="0"/>
                <a:ea typeface="+mn-ea"/>
                <a:cs typeface="+mn-cs"/>
              </a:rPr>
              <a:t>DEVICE</a:t>
            </a:r>
            <a:r>
              <a:rPr lang="en-US" sz="900" b="1" i="1" kern="1200" baseline="0" dirty="0">
                <a:solidFill>
                  <a:schemeClr val="tx1"/>
                </a:solidFill>
                <a:effectLst/>
                <a:latin typeface="Segoe UI Light" pitchFamily="34" charset="0"/>
                <a:ea typeface="+mn-ea"/>
                <a:cs typeface="+mn-cs"/>
              </a:rPr>
              <a:t> MODELS </a:t>
            </a:r>
            <a:r>
              <a:rPr lang="en-US" sz="900" b="0" i="1" kern="1200" dirty="0">
                <a:solidFill>
                  <a:schemeClr val="tx1"/>
                </a:solidFill>
                <a:effectLst/>
                <a:latin typeface="Segoe UI Light" pitchFamily="34" charset="0"/>
                <a:ea typeface="+mn-ea"/>
                <a:cs typeface="+mn-cs"/>
              </a:rPr>
              <a:t>(not part of the content but good to bring up)</a:t>
            </a:r>
          </a:p>
          <a:p>
            <a:r>
              <a:rPr lang="en-US" sz="900" b="0" i="0" kern="1200" dirty="0">
                <a:solidFill>
                  <a:schemeClr val="tx1"/>
                </a:solidFill>
                <a:effectLst/>
                <a:latin typeface="Segoe UI Light" pitchFamily="34" charset="0"/>
                <a:ea typeface="+mn-ea"/>
                <a:cs typeface="+mn-cs"/>
              </a:rPr>
              <a:t>The use of the term </a:t>
            </a:r>
            <a:r>
              <a:rPr lang="en-US" sz="900" b="0" i="1" kern="1200" dirty="0">
                <a:solidFill>
                  <a:schemeClr val="tx1"/>
                </a:solidFill>
                <a:effectLst/>
                <a:latin typeface="Segoe UI Light" pitchFamily="34" charset="0"/>
                <a:ea typeface="+mn-ea"/>
                <a:cs typeface="+mn-cs"/>
              </a:rPr>
              <a:t>device model</a:t>
            </a:r>
            <a:r>
              <a:rPr lang="en-US" sz="900" b="0" i="0" kern="1200" dirty="0">
                <a:solidFill>
                  <a:schemeClr val="tx1"/>
                </a:solidFill>
                <a:effectLst/>
                <a:latin typeface="Segoe UI Light" pitchFamily="34" charset="0"/>
                <a:ea typeface="+mn-ea"/>
                <a:cs typeface="+mn-cs"/>
              </a:rPr>
              <a:t> refers to the model that includes device properties that can be read or written by a cloud service. It also includes device commands that can be remotely executed by a cloud service. In the service-driven model, described in the next section, the device has no knowledge of the model, but cloud services can still track and use metadata for devices.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Storing device information and associated metadata is critical to the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system and the role of the device registry. This is especially true for legacy devices that cannot be changed or for devices that do not use a device model. A service-driven model can enable 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service to interact with a device population. When devices operate using a defined model, the device registry serves as a consistent view of device data, where the device serves the master. In this case, the service informs the device of desired changes and are valid only after the device confirms the change.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Types of models:</a:t>
            </a:r>
          </a:p>
          <a:p>
            <a:pPr marL="171450" indent="-171450">
              <a:buFontTx/>
              <a:buChar char="-"/>
            </a:pPr>
            <a:r>
              <a:rPr lang="en-US" sz="900" b="1" i="0" kern="1200" dirty="0">
                <a:solidFill>
                  <a:schemeClr val="tx1"/>
                </a:solidFill>
                <a:effectLst/>
                <a:latin typeface="Segoe UI Light" pitchFamily="34" charset="0"/>
                <a:ea typeface="+mn-ea"/>
                <a:cs typeface="+mn-cs"/>
              </a:rPr>
              <a:t>Service driven model: </a:t>
            </a:r>
            <a:r>
              <a:rPr lang="en-US" sz="900" b="0" i="0" kern="1200" dirty="0">
                <a:solidFill>
                  <a:schemeClr val="tx1"/>
                </a:solidFill>
                <a:effectLst/>
                <a:latin typeface="Segoe UI Light" pitchFamily="34" charset="0"/>
                <a:ea typeface="+mn-ea"/>
                <a:cs typeface="+mn-cs"/>
              </a:rPr>
              <a:t>if a device connects to Azure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and does not provide a device model, it’s important to implement a device registry that tracks the registered devices and their associated metadata. In this case, the device registry is the only storage location for the device metadata. Examples of device metadata that you may want to track are logical topology (for example, floor 4, building 109), the device function (for example, doorway sensor), or any other tag information.</a:t>
            </a:r>
          </a:p>
          <a:p>
            <a:pPr marL="171450" indent="-171450">
              <a:buFontTx/>
              <a:buChar char="-"/>
            </a:pPr>
            <a:r>
              <a:rPr lang="en-US" sz="900" b="1" i="0" kern="1200" dirty="0">
                <a:solidFill>
                  <a:schemeClr val="tx1"/>
                </a:solidFill>
                <a:effectLst/>
                <a:latin typeface="Segoe UI Light" pitchFamily="34" charset="0"/>
                <a:ea typeface="+mn-ea"/>
                <a:cs typeface="+mn-cs"/>
              </a:rPr>
              <a:t>Device driven model: </a:t>
            </a:r>
            <a:r>
              <a:rPr lang="en-US" sz="900" b="0" i="0" kern="1200" dirty="0">
                <a:solidFill>
                  <a:schemeClr val="tx1"/>
                </a:solidFill>
                <a:effectLst/>
                <a:latin typeface="Segoe UI Light" pitchFamily="34" charset="0"/>
                <a:ea typeface="+mn-ea"/>
                <a:cs typeface="+mn-cs"/>
              </a:rPr>
              <a:t>in order to enable your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solution to leverage the capabilities of your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device, the devices must describe themselves to the cloud after they connect to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a:t>
            </a:r>
          </a:p>
          <a:p>
            <a:endParaRPr lang="en-US"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Two</a:t>
            </a:r>
            <a:r>
              <a:rPr lang="en-US" sz="900" b="0" i="0" kern="1200" baseline="0" dirty="0">
                <a:solidFill>
                  <a:schemeClr val="tx1"/>
                </a:solidFill>
                <a:effectLst/>
                <a:latin typeface="Segoe UI Light" pitchFamily="34" charset="0"/>
                <a:ea typeface="+mn-ea"/>
                <a:cs typeface="+mn-cs"/>
              </a:rPr>
              <a:t> Types: </a:t>
            </a:r>
            <a:endParaRPr lang="en-NZ" sz="900" b="0" i="0" kern="1200" baseline="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NZ" sz="900" b="0" i="0" kern="1200" baseline="0" dirty="0">
                <a:solidFill>
                  <a:schemeClr val="tx1"/>
                </a:solidFill>
                <a:effectLst/>
                <a:latin typeface="Segoe UI Light" pitchFamily="34" charset="0"/>
                <a:ea typeface="+mn-ea"/>
                <a:cs typeface="+mn-cs"/>
              </a:rPr>
              <a:t>S</a:t>
            </a:r>
            <a:r>
              <a:rPr lang="en-NZ" sz="900" b="0" i="0" kern="1200" dirty="0">
                <a:solidFill>
                  <a:schemeClr val="tx1"/>
                </a:solidFill>
                <a:effectLst/>
                <a:latin typeface="Segoe UI Light" pitchFamily="34" charset="0"/>
                <a:ea typeface="+mn-ea"/>
                <a:cs typeface="+mn-cs"/>
              </a:rPr>
              <a:t>elf-defined device model</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NZ" sz="900" b="0" i="0" kern="1200" dirty="0">
                <a:solidFill>
                  <a:schemeClr val="tx1"/>
                </a:solidFill>
                <a:effectLst/>
                <a:latin typeface="Segoe UI Light" pitchFamily="34" charset="0"/>
                <a:ea typeface="+mn-ea"/>
                <a:cs typeface="+mn-cs"/>
              </a:rPr>
              <a:t>Pre-defined device model</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NZ"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NZ" sz="900" b="0" i="0" kern="1200" dirty="0">
                <a:solidFill>
                  <a:schemeClr val="tx1"/>
                </a:solidFill>
                <a:effectLst/>
                <a:latin typeface="Segoe UI Light" pitchFamily="34" charset="0"/>
                <a:ea typeface="+mn-ea"/>
                <a:cs typeface="+mn-cs"/>
              </a:rPr>
              <a:t>More</a:t>
            </a:r>
            <a:r>
              <a:rPr lang="en-NZ" sz="900" b="0" i="0" kern="1200" baseline="0" dirty="0">
                <a:solidFill>
                  <a:schemeClr val="tx1"/>
                </a:solidFill>
                <a:effectLst/>
                <a:latin typeface="Segoe UI Light" pitchFamily="34" charset="0"/>
                <a:ea typeface="+mn-ea"/>
                <a:cs typeface="+mn-cs"/>
              </a:rPr>
              <a:t> info: </a:t>
            </a:r>
            <a:r>
              <a:rPr lang="en-US" sz="900" b="0" i="0" kern="1200" baseline="0" dirty="0">
                <a:solidFill>
                  <a:schemeClr val="tx1"/>
                </a:solidFill>
                <a:effectLst/>
                <a:latin typeface="Segoe UI Light" pitchFamily="34" charset="0"/>
                <a:ea typeface="+mn-ea"/>
                <a:cs typeface="+mn-cs"/>
              </a:rPr>
              <a:t>https://azure.microsoft.com/en-us/documentation/articles/iot-hub-device-management/#device-registry-and-device-models </a:t>
            </a:r>
            <a:br>
              <a:rPr lang="en-US" sz="900" b="0" i="0" kern="1200" baseline="0" dirty="0">
                <a:solidFill>
                  <a:schemeClr val="tx1"/>
                </a:solidFill>
                <a:effectLst/>
                <a:latin typeface="Segoe UI Light" pitchFamily="34" charset="0"/>
                <a:ea typeface="+mn-ea"/>
                <a:cs typeface="+mn-cs"/>
              </a:rPr>
            </a:b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319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Ecosystems are integrated. Customers expect their phone to work with their watch and their car and their coffee machine.</a:t>
            </a:r>
          </a:p>
          <a:p>
            <a:pPr marL="171450" indent="-171450">
              <a:buFontTx/>
              <a:buChar char="-"/>
            </a:pPr>
            <a:r>
              <a:rPr lang="en-US" dirty="0"/>
              <a:t>Boundary is blurring between ‘work’ &amp; ‘play’… many devices have a dual purpose</a:t>
            </a:r>
          </a:p>
          <a:p>
            <a:pPr marL="171450" indent="-171450">
              <a:buFontTx/>
              <a:buChar char="-"/>
            </a:pPr>
            <a:r>
              <a:rPr lang="en-US" dirty="0"/>
              <a:t>There are</a:t>
            </a:r>
            <a:r>
              <a:rPr lang="en-US" baseline="0" dirty="0"/>
              <a:t> m</a:t>
            </a:r>
            <a:r>
              <a:rPr lang="en-US" dirty="0"/>
              <a:t>any</a:t>
            </a:r>
            <a:r>
              <a:rPr lang="en-US" baseline="0" dirty="0"/>
              <a:t> </a:t>
            </a:r>
            <a:r>
              <a:rPr lang="en-US" dirty="0"/>
              <a:t>more devices at the smaller &amp; cheaper end of the spectrum. Not unusual to have network connectivity in a device costing a few bucks.</a:t>
            </a:r>
          </a:p>
          <a:p>
            <a:pPr marL="171450" indent="-171450">
              <a:buFontTx/>
              <a:buChar char="-"/>
            </a:pPr>
            <a:r>
              <a:rPr lang="en-US" dirty="0"/>
              <a:t>The explosion of</a:t>
            </a:r>
            <a:r>
              <a:rPr lang="en-US" baseline="0" dirty="0"/>
              <a:t> new smart hardware devices needs to be supported by a broad, </a:t>
            </a:r>
            <a:r>
              <a:rPr lang="en-US" baseline="0" dirty="0" err="1"/>
              <a:t>hyperscale</a:t>
            </a:r>
            <a:r>
              <a:rPr lang="en-US" baseline="0" dirty="0"/>
              <a:t> service back-end to allow the integration between hardware ecosystems.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828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considering security in the</a:t>
            </a:r>
            <a:r>
              <a:rPr lang="en-NZ" baseline="0" dirty="0"/>
              <a:t> context of Azure </a:t>
            </a:r>
            <a:r>
              <a:rPr lang="en-NZ" baseline="0" dirty="0" err="1"/>
              <a:t>IoT</a:t>
            </a:r>
            <a:r>
              <a:rPr lang="en-NZ" baseline="0" dirty="0"/>
              <a:t> Suite we break it into three broad categories:</a:t>
            </a:r>
          </a:p>
          <a:p>
            <a:pPr marL="171450" indent="-171450">
              <a:buFontTx/>
              <a:buChar char="-"/>
            </a:pPr>
            <a:r>
              <a:rPr lang="en-NZ" baseline="0" dirty="0"/>
              <a:t>Transport security</a:t>
            </a:r>
          </a:p>
          <a:p>
            <a:pPr marL="171450" indent="-171450">
              <a:buFontTx/>
              <a:buChar char="-"/>
            </a:pPr>
            <a:r>
              <a:rPr lang="en-NZ" baseline="0" dirty="0"/>
              <a:t>Authentication</a:t>
            </a:r>
          </a:p>
          <a:p>
            <a:pPr marL="171450" indent="-171450">
              <a:buFontTx/>
              <a:buChar char="-"/>
            </a:pPr>
            <a:r>
              <a:rPr lang="en-NZ" baseline="0" dirty="0"/>
              <a:t>Authorisation</a:t>
            </a:r>
            <a:endParaRPr lang="en-NZ" dirty="0"/>
          </a:p>
          <a:p>
            <a:endParaRPr lang="en-NZ" dirty="0"/>
          </a:p>
          <a:p>
            <a:r>
              <a:rPr lang="en-NZ" b="1" dirty="0"/>
              <a:t>TRANSPORT SECURITY (in more detail)</a:t>
            </a:r>
          </a:p>
          <a:p>
            <a:r>
              <a:rPr lang="en-US" sz="900" b="0" i="0" kern="1200" dirty="0">
                <a:solidFill>
                  <a:schemeClr val="tx1"/>
                </a:solidFill>
                <a:effectLst/>
                <a:latin typeface="Segoe UI Light" pitchFamily="34" charset="0"/>
                <a:ea typeface="+mn-ea"/>
                <a:cs typeface="+mn-cs"/>
              </a:rPr>
              <a:t>The connection established between devices and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is </a:t>
            </a:r>
            <a:r>
              <a:rPr lang="en-US" sz="900" b="1" i="0" kern="1200" dirty="0">
                <a:solidFill>
                  <a:schemeClr val="tx1"/>
                </a:solidFill>
                <a:effectLst/>
                <a:latin typeface="Segoe UI Light" pitchFamily="34" charset="0"/>
                <a:ea typeface="+mn-ea"/>
                <a:cs typeface="+mn-cs"/>
              </a:rPr>
              <a:t>TLS (Transport Layer Security) based </a:t>
            </a:r>
            <a:r>
              <a:rPr lang="en-US" sz="900" b="0" i="0" kern="1200" dirty="0">
                <a:solidFill>
                  <a:schemeClr val="tx1"/>
                </a:solidFill>
                <a:effectLst/>
                <a:latin typeface="Segoe UI Light" pitchFamily="34" charset="0"/>
                <a:ea typeface="+mn-ea"/>
                <a:cs typeface="+mn-cs"/>
              </a:rPr>
              <a:t>so that the communication is encrypted to guarantee data confidentiality; the </a:t>
            </a:r>
            <a:r>
              <a:rPr lang="en-US" sz="900" b="1" i="0" kern="1200" dirty="0">
                <a:solidFill>
                  <a:schemeClr val="tx1"/>
                </a:solidFill>
                <a:effectLst/>
                <a:latin typeface="Segoe UI Light" pitchFamily="34" charset="0"/>
                <a:ea typeface="+mn-ea"/>
                <a:cs typeface="+mn-cs"/>
              </a:rPr>
              <a:t>server is authenticated</a:t>
            </a:r>
            <a:r>
              <a:rPr lang="en-US" sz="900" b="0" i="0" kern="1200" dirty="0">
                <a:solidFill>
                  <a:schemeClr val="tx1"/>
                </a:solidFill>
                <a:effectLst/>
                <a:latin typeface="Segoe UI Light" pitchFamily="34" charset="0"/>
                <a:ea typeface="+mn-ea"/>
                <a:cs typeface="+mn-cs"/>
              </a:rPr>
              <a:t> thanks to its own X.509 certificate sent to the device during the TLS handshaking.</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terms</a:t>
            </a:r>
            <a:r>
              <a:rPr lang="en-US" sz="900" b="0" i="0" kern="1200" baseline="0" dirty="0">
                <a:solidFill>
                  <a:schemeClr val="tx1"/>
                </a:solidFill>
                <a:effectLst/>
                <a:latin typeface="Segoe UI Light" pitchFamily="34" charset="0"/>
                <a:ea typeface="+mn-ea"/>
                <a:cs typeface="+mn-cs"/>
              </a:rPr>
              <a:t> of authentication there are a wide variety of options, including certificates and pre-shared keys. Clients can authenticate with the server using certificates as well. Security keys are never sent over the wire. Authentication is always token &amp; signature based.</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device and service authentication is handled with access control and credentials. With </a:t>
            </a:r>
            <a:r>
              <a:rPr lang="en-US" sz="900" b="1" i="0" kern="1200" dirty="0">
                <a:solidFill>
                  <a:schemeClr val="tx1"/>
                </a:solidFill>
                <a:effectLst/>
                <a:latin typeface="Segoe UI Light" pitchFamily="34" charset="0"/>
                <a:ea typeface="+mn-ea"/>
                <a:cs typeface="+mn-cs"/>
              </a:rPr>
              <a:t>access control</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defines a set of permissions to grant access to all exposed endpoints; these permissions are related to </a:t>
            </a:r>
            <a:r>
              <a:rPr lang="en-US" sz="900" b="1" i="0" kern="1200" dirty="0">
                <a:solidFill>
                  <a:schemeClr val="tx1"/>
                </a:solidFill>
                <a:effectLst/>
                <a:latin typeface="Segoe UI Light" pitchFamily="34" charset="0"/>
                <a:ea typeface="+mn-ea"/>
                <a:cs typeface="+mn-cs"/>
              </a:rPr>
              <a:t>read-only identity registry</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read/write identity registry</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device connection</a:t>
            </a:r>
            <a:r>
              <a:rPr lang="en-US" sz="900" b="0" i="0" kern="1200" dirty="0">
                <a:solidFill>
                  <a:schemeClr val="tx1"/>
                </a:solidFill>
                <a:effectLst/>
                <a:latin typeface="Segoe UI Light" pitchFamily="34" charset="0"/>
                <a:ea typeface="+mn-ea"/>
                <a:cs typeface="+mn-cs"/>
              </a:rPr>
              <a:t> to the related endpoints for device to cloud communication and finally </a:t>
            </a:r>
            <a:r>
              <a:rPr lang="en-US" sz="900" b="1" i="0" kern="1200" dirty="0">
                <a:solidFill>
                  <a:schemeClr val="tx1"/>
                </a:solidFill>
                <a:effectLst/>
                <a:latin typeface="Segoe UI Light" pitchFamily="34" charset="0"/>
                <a:ea typeface="+mn-ea"/>
                <a:cs typeface="+mn-cs"/>
              </a:rPr>
              <a:t>service connection</a:t>
            </a:r>
            <a:r>
              <a:rPr lang="en-US" sz="900" b="0" i="0" kern="1200" dirty="0">
                <a:solidFill>
                  <a:schemeClr val="tx1"/>
                </a:solidFill>
                <a:effectLst/>
                <a:latin typeface="Segoe UI Light" pitchFamily="34" charset="0"/>
                <a:ea typeface="+mn-ea"/>
                <a:cs typeface="+mn-cs"/>
              </a:rPr>
              <a:t> to the related endpoints for cloud to device communication. We can grant permissions with </a:t>
            </a:r>
            <a:r>
              <a:rPr lang="en-US" sz="900" b="1" i="0" kern="1200" dirty="0">
                <a:solidFill>
                  <a:schemeClr val="tx1"/>
                </a:solidFill>
                <a:effectLst/>
                <a:latin typeface="Segoe UI Light" pitchFamily="34" charset="0"/>
                <a:ea typeface="+mn-ea"/>
                <a:cs typeface="+mn-cs"/>
              </a:rPr>
              <a:t>hub-level shared access policies</a:t>
            </a:r>
            <a:r>
              <a:rPr lang="en-US" sz="900" b="0" i="0" kern="1200" dirty="0">
                <a:solidFill>
                  <a:schemeClr val="tx1"/>
                </a:solidFill>
                <a:effectLst/>
                <a:latin typeface="Segoe UI Light" pitchFamily="34" charset="0"/>
                <a:ea typeface="+mn-ea"/>
                <a:cs typeface="+mn-cs"/>
              </a:rPr>
              <a:t> (default policies are already defined) or with </a:t>
            </a:r>
            <a:r>
              <a:rPr lang="en-US" sz="900" b="1" i="0" kern="1200" dirty="0">
                <a:solidFill>
                  <a:schemeClr val="tx1"/>
                </a:solidFill>
                <a:effectLst/>
                <a:latin typeface="Segoe UI Light" pitchFamily="34" charset="0"/>
                <a:ea typeface="+mn-ea"/>
                <a:cs typeface="+mn-cs"/>
              </a:rPr>
              <a:t>per-device security credentials</a:t>
            </a:r>
            <a:r>
              <a:rPr lang="en-US" sz="900" b="0" i="0" kern="1200" dirty="0">
                <a:solidFill>
                  <a:schemeClr val="tx1"/>
                </a:solidFill>
                <a:effectLst/>
                <a:latin typeface="Segoe UI Light" pitchFamily="34" charset="0"/>
                <a:ea typeface="+mn-ea"/>
                <a:cs typeface="+mn-cs"/>
              </a:rPr>
              <a:t> that grant the device connection permission on endpoints related to the specific device.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CUSTOM AUTH</a:t>
            </a:r>
            <a:r>
              <a:rPr lang="en-US" sz="900" b="1" i="0" kern="1200" baseline="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(t</a:t>
            </a:r>
            <a:r>
              <a:rPr lang="en-US" sz="900" b="0" i="0" kern="1200" dirty="0">
                <a:solidFill>
                  <a:schemeClr val="tx1"/>
                </a:solidFill>
                <a:effectLst/>
                <a:latin typeface="Segoe UI Light" pitchFamily="34" charset="0"/>
                <a:ea typeface="+mn-ea"/>
                <a:cs typeface="+mn-cs"/>
              </a:rPr>
              <a:t>alking about the portal)</a:t>
            </a:r>
          </a:p>
          <a:p>
            <a:r>
              <a:rPr lang="en-US" sz="900" b="0" i="0" kern="1200" dirty="0">
                <a:solidFill>
                  <a:schemeClr val="tx1"/>
                </a:solidFill>
                <a:effectLst/>
                <a:latin typeface="Segoe UI Light" pitchFamily="34" charset="0"/>
                <a:ea typeface="+mn-ea"/>
                <a:cs typeface="+mn-cs"/>
              </a:rPr>
              <a:t>Perhaps your application requires multi-factor authentication, or you want to use Azure Active Directory. In the</a:t>
            </a:r>
            <a:r>
              <a:rPr lang="en-US" sz="900" b="0" i="0" kern="1200" baseline="0" dirty="0">
                <a:solidFill>
                  <a:schemeClr val="tx1"/>
                </a:solidFill>
                <a:effectLst/>
                <a:latin typeface="Segoe UI Light" pitchFamily="34" charset="0"/>
                <a:ea typeface="+mn-ea"/>
                <a:cs typeface="+mn-cs"/>
              </a:rPr>
              <a:t> future it is likely that many more hardware platforms supporting hardware based authentication against these services. In an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solution, a human is not present to offer a password, so it’s very important to be able to uniquely identify and authenticate the physical hardware device (and also to provide tamper resistant mechanisms for devices to store keys </a:t>
            </a:r>
            <a:r>
              <a:rPr lang="en-US" sz="900" b="0" i="0" kern="1200" baseline="0" dirty="0" err="1">
                <a:solidFill>
                  <a:schemeClr val="tx1"/>
                </a:solidFill>
                <a:effectLst/>
                <a:latin typeface="Segoe UI Light" pitchFamily="34" charset="0"/>
                <a:ea typeface="+mn-ea"/>
                <a:cs typeface="+mn-cs"/>
              </a:rPr>
              <a:t>etc</a:t>
            </a:r>
            <a:r>
              <a:rPr lang="en-US" sz="900" b="0" i="0" kern="1200" baseline="0" dirty="0">
                <a:solidFill>
                  <a:schemeClr val="tx1"/>
                </a:solidFill>
                <a:effectLst/>
                <a:latin typeface="Segoe UI Light" pitchFamily="34" charset="0"/>
                <a:ea typeface="+mn-ea"/>
                <a:cs typeface="+mn-cs"/>
              </a:rPr>
              <a:t>).</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25099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uses the following set of </a:t>
            </a:r>
            <a:r>
              <a:rPr lang="en-US" sz="900" b="0" i="1" kern="1200" dirty="0">
                <a:solidFill>
                  <a:schemeClr val="tx1"/>
                </a:solidFill>
                <a:effectLst/>
                <a:latin typeface="Segoe UI Light" pitchFamily="34" charset="0"/>
                <a:ea typeface="+mn-ea"/>
                <a:cs typeface="+mn-cs"/>
              </a:rPr>
              <a:t>permissions</a:t>
            </a:r>
            <a:r>
              <a:rPr lang="en-US" sz="900" b="0" i="0" kern="1200" dirty="0">
                <a:solidFill>
                  <a:schemeClr val="tx1"/>
                </a:solidFill>
                <a:effectLst/>
                <a:latin typeface="Segoe UI Light" pitchFamily="34" charset="0"/>
                <a:ea typeface="+mn-ea"/>
                <a:cs typeface="+mn-cs"/>
              </a:rPr>
              <a:t> to grant access to each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hub's endpoints. Permissions limit the access to 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based on functionality.</a:t>
            </a:r>
          </a:p>
          <a:p>
            <a:pPr marL="171450" indent="-171450">
              <a:buFontTx/>
              <a:buChar char="-"/>
            </a:pPr>
            <a:r>
              <a:rPr lang="en-US" sz="900" b="1" i="0" kern="1200" dirty="0" err="1">
                <a:solidFill>
                  <a:schemeClr val="tx1"/>
                </a:solidFill>
                <a:effectLst/>
                <a:latin typeface="Segoe UI Light" pitchFamily="34" charset="0"/>
                <a:ea typeface="+mn-ea"/>
                <a:cs typeface="+mn-cs"/>
              </a:rPr>
              <a:t>RegistryRead</a:t>
            </a:r>
            <a:r>
              <a:rPr lang="en-US" sz="900" b="0" i="0" kern="1200" dirty="0">
                <a:solidFill>
                  <a:schemeClr val="tx1"/>
                </a:solidFill>
                <a:effectLst/>
                <a:latin typeface="Segoe UI Light" pitchFamily="34" charset="0"/>
                <a:ea typeface="+mn-ea"/>
                <a:cs typeface="+mn-cs"/>
              </a:rPr>
              <a:t>. Grants read access to the device identity registry. </a:t>
            </a:r>
          </a:p>
          <a:p>
            <a:pPr marL="171450" indent="-171450">
              <a:buFontTx/>
              <a:buChar char="-"/>
            </a:pPr>
            <a:r>
              <a:rPr lang="en-US" sz="900" b="1" i="0" kern="1200" dirty="0" err="1">
                <a:solidFill>
                  <a:schemeClr val="tx1"/>
                </a:solidFill>
                <a:effectLst/>
                <a:latin typeface="Segoe UI Light" pitchFamily="34" charset="0"/>
                <a:ea typeface="+mn-ea"/>
                <a:cs typeface="+mn-cs"/>
              </a:rPr>
              <a:t>RegistryReadWrite</a:t>
            </a:r>
            <a:r>
              <a:rPr lang="en-US" sz="900" b="0" i="0" kern="1200" dirty="0">
                <a:solidFill>
                  <a:schemeClr val="tx1"/>
                </a:solidFill>
                <a:effectLst/>
                <a:latin typeface="Segoe UI Light" pitchFamily="34" charset="0"/>
                <a:ea typeface="+mn-ea"/>
                <a:cs typeface="+mn-cs"/>
              </a:rPr>
              <a:t>. Grants read and write access to the device identity registry. </a:t>
            </a:r>
          </a:p>
          <a:p>
            <a:pPr marL="171450" indent="-171450">
              <a:buFontTx/>
              <a:buChar char="-"/>
            </a:pPr>
            <a:r>
              <a:rPr lang="en-US" sz="900" b="1" i="0" kern="1200" dirty="0" err="1">
                <a:solidFill>
                  <a:schemeClr val="tx1"/>
                </a:solidFill>
                <a:effectLst/>
                <a:latin typeface="Segoe UI Light" pitchFamily="34" charset="0"/>
                <a:ea typeface="+mn-ea"/>
                <a:cs typeface="+mn-cs"/>
              </a:rPr>
              <a:t>ServiceConnect</a:t>
            </a:r>
            <a:r>
              <a:rPr lang="en-US" sz="900" b="0" i="0" kern="1200" dirty="0">
                <a:solidFill>
                  <a:schemeClr val="tx1"/>
                </a:solidFill>
                <a:effectLst/>
                <a:latin typeface="Segoe UI Light" pitchFamily="34" charset="0"/>
                <a:ea typeface="+mn-ea"/>
                <a:cs typeface="+mn-cs"/>
              </a:rPr>
              <a:t>. Grants access to cloud service-facing communication and monitoring endpoints. For example, it grants permission to backend cloud services to receive device-to-cloud messages, send cloud-to-device messages, and retrieve the corresponding delivery acknowledgments.</a:t>
            </a:r>
          </a:p>
          <a:p>
            <a:pPr marL="171450" indent="-171450">
              <a:buFontTx/>
              <a:buChar char="-"/>
            </a:pPr>
            <a:r>
              <a:rPr lang="en-US" sz="900" b="1" i="0" kern="1200" dirty="0" err="1">
                <a:solidFill>
                  <a:schemeClr val="tx1"/>
                </a:solidFill>
                <a:effectLst/>
                <a:latin typeface="Segoe UI Light" pitchFamily="34" charset="0"/>
                <a:ea typeface="+mn-ea"/>
                <a:cs typeface="+mn-cs"/>
              </a:rPr>
              <a:t>DeviceConnect</a:t>
            </a:r>
            <a:r>
              <a:rPr lang="en-US" sz="900" b="0" i="0" kern="1200" dirty="0">
                <a:solidFill>
                  <a:schemeClr val="tx1"/>
                </a:solidFill>
                <a:effectLst/>
                <a:latin typeface="Segoe UI Light" pitchFamily="34" charset="0"/>
                <a:ea typeface="+mn-ea"/>
                <a:cs typeface="+mn-cs"/>
              </a:rPr>
              <a:t>. Grants access to device-facing communication endpoints. For example, it grants permission to send device-to-cloud messages and receive cloud-to-device messages. This permission is used by devices.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Per-device security credentials</a:t>
            </a:r>
            <a:r>
              <a:rPr lang="en-US" sz="900" b="0" i="0" kern="1200" dirty="0">
                <a:solidFill>
                  <a:schemeClr val="tx1"/>
                </a:solidFill>
                <a:effectLst/>
                <a:latin typeface="Segoe UI Light" pitchFamily="34" charset="0"/>
                <a:ea typeface="+mn-ea"/>
                <a:cs typeface="+mn-cs"/>
              </a:rPr>
              <a:t>: each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contains a </a:t>
            </a:r>
            <a:r>
              <a:rPr lang="en-US" sz="900" b="0" i="0" u="none" strike="noStrike" kern="1200" dirty="0">
                <a:solidFill>
                  <a:schemeClr val="tx1"/>
                </a:solidFill>
                <a:effectLst/>
                <a:latin typeface="Segoe UI Light" pitchFamily="34" charset="0"/>
                <a:ea typeface="+mn-ea"/>
                <a:cs typeface="+mn-cs"/>
                <a:hlinkClick r:id="rId3"/>
              </a:rPr>
              <a:t>device identity registry</a:t>
            </a:r>
            <a:r>
              <a:rPr lang="en-US" sz="900" b="0" i="0" kern="1200" dirty="0">
                <a:solidFill>
                  <a:schemeClr val="tx1"/>
                </a:solidFill>
                <a:effectLst/>
                <a:latin typeface="Segoe UI Light" pitchFamily="34" charset="0"/>
                <a:ea typeface="+mn-ea"/>
                <a:cs typeface="+mn-cs"/>
              </a:rPr>
              <a:t>. For each device in this registry, you can configure security credentials that grant </a:t>
            </a:r>
            <a:r>
              <a:rPr lang="en-US" sz="900" b="1" i="0" kern="1200" dirty="0" err="1">
                <a:solidFill>
                  <a:schemeClr val="tx1"/>
                </a:solidFill>
                <a:effectLst/>
                <a:latin typeface="Segoe UI Light" pitchFamily="34" charset="0"/>
                <a:ea typeface="+mn-ea"/>
                <a:cs typeface="+mn-cs"/>
              </a:rPr>
              <a:t>DeviceConnect</a:t>
            </a:r>
            <a:r>
              <a:rPr lang="en-US" sz="900" b="0" i="0" kern="1200" dirty="0">
                <a:solidFill>
                  <a:schemeClr val="tx1"/>
                </a:solidFill>
                <a:effectLst/>
                <a:latin typeface="Segoe UI Light" pitchFamily="34" charset="0"/>
                <a:ea typeface="+mn-ea"/>
                <a:cs typeface="+mn-cs"/>
              </a:rPr>
              <a:t> permissions scoped to the corresponding device endpoints.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Device</a:t>
            </a:r>
            <a:r>
              <a:rPr lang="en-US" sz="900" b="1" i="0" kern="1200" baseline="0" dirty="0">
                <a:solidFill>
                  <a:schemeClr val="tx1"/>
                </a:solidFill>
                <a:effectLst/>
                <a:latin typeface="Segoe UI Light" pitchFamily="34" charset="0"/>
                <a:ea typeface="+mn-ea"/>
                <a:cs typeface="+mn-cs"/>
              </a:rPr>
              <a:t> Identity Registry: </a:t>
            </a:r>
            <a:r>
              <a:rPr lang="en-US" sz="900" b="0" i="0" kern="1200" baseline="0" dirty="0">
                <a:solidFill>
                  <a:schemeClr val="tx1"/>
                </a:solidFill>
                <a:effectLst/>
                <a:latin typeface="Segoe UI Light" pitchFamily="34" charset="0"/>
                <a:ea typeface="+mn-ea"/>
                <a:cs typeface="+mn-cs"/>
              </a:rPr>
              <a:t>used to enable and disable authentication and authorization for each given device which has been registered into the </a:t>
            </a:r>
            <a:r>
              <a:rPr lang="en-US" sz="900" b="0" i="0" kern="1200" baseline="0" dirty="0" err="1">
                <a:solidFill>
                  <a:schemeClr val="tx1"/>
                </a:solidFill>
                <a:effectLst/>
                <a:latin typeface="Segoe UI Light" pitchFamily="34" charset="0"/>
                <a:ea typeface="+mn-ea"/>
                <a:cs typeface="+mn-cs"/>
              </a:rPr>
              <a:t>IoT</a:t>
            </a:r>
            <a:r>
              <a:rPr lang="en-US" sz="900" b="0" i="0" kern="1200" baseline="0" dirty="0">
                <a:solidFill>
                  <a:schemeClr val="tx1"/>
                </a:solidFill>
                <a:effectLst/>
                <a:latin typeface="Segoe UI Light" pitchFamily="34" charset="0"/>
                <a:ea typeface="+mn-ea"/>
                <a:cs typeface="+mn-cs"/>
              </a:rPr>
              <a:t> Hub.</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1272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TOKENS</a:t>
            </a:r>
          </a:p>
          <a:p>
            <a:r>
              <a:rPr lang="en-US" sz="900" b="0" i="0" kern="1200" dirty="0">
                <a:solidFill>
                  <a:schemeClr val="tx1"/>
                </a:solidFill>
                <a:effectLst/>
                <a:latin typeface="Segoe UI Light" pitchFamily="34" charset="0"/>
                <a:ea typeface="+mn-ea"/>
                <a:cs typeface="+mn-cs"/>
              </a:rPr>
              <a:t>Azure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grants access to endpoints by verifying a token against the shared access policies and device identity registry security credentials. Security credentials, such as symmetric keys, are never sent over the wire.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0" i="0" u="none" strike="noStrike" kern="1200" dirty="0">
                <a:solidFill>
                  <a:schemeClr val="tx1"/>
                </a:solidFill>
                <a:effectLst/>
                <a:latin typeface="Segoe UI Light" pitchFamily="34" charset="0"/>
                <a:ea typeface="+mn-ea"/>
                <a:cs typeface="+mn-cs"/>
                <a:hlinkClick r:id="rId3"/>
              </a:rPr>
              <a:t>Azure </a:t>
            </a:r>
            <a:r>
              <a:rPr lang="en-US" sz="900" b="0" i="0" u="none" strike="noStrike" kern="1200" dirty="0" err="1">
                <a:solidFill>
                  <a:schemeClr val="tx1"/>
                </a:solidFill>
                <a:effectLst/>
                <a:latin typeface="Segoe UI Light" pitchFamily="34" charset="0"/>
                <a:ea typeface="+mn-ea"/>
                <a:cs typeface="+mn-cs"/>
                <a:hlinkClick r:id="rId3"/>
              </a:rPr>
              <a:t>IoT</a:t>
            </a:r>
            <a:r>
              <a:rPr lang="en-US" sz="900" b="0" i="0" u="none" strike="noStrike" kern="1200" dirty="0">
                <a:solidFill>
                  <a:schemeClr val="tx1"/>
                </a:solidFill>
                <a:effectLst/>
                <a:latin typeface="Segoe UI Light" pitchFamily="34" charset="0"/>
                <a:ea typeface="+mn-ea"/>
                <a:cs typeface="+mn-cs"/>
                <a:hlinkClick r:id="rId3"/>
              </a:rPr>
              <a:t> Hub SDKs</a:t>
            </a:r>
            <a:r>
              <a:rPr lang="en-US" sz="900" b="0" i="0" kern="1200" dirty="0">
                <a:solidFill>
                  <a:schemeClr val="tx1"/>
                </a:solidFill>
                <a:effectLst/>
                <a:latin typeface="Segoe UI Light" pitchFamily="34" charset="0"/>
                <a:ea typeface="+mn-ea"/>
                <a:cs typeface="+mn-cs"/>
              </a:rPr>
              <a:t> automatically generate tokens when connecting to the service. In some cases, the SDKs do not support all the protocols or all the authentication methods.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HTTP and AMQP each</a:t>
            </a:r>
            <a:r>
              <a:rPr lang="en-US" sz="900" b="0" i="0" kern="1200" baseline="0" dirty="0">
                <a:solidFill>
                  <a:schemeClr val="tx1"/>
                </a:solidFill>
                <a:effectLst/>
                <a:latin typeface="Segoe UI Light" pitchFamily="34" charset="0"/>
                <a:ea typeface="+mn-ea"/>
                <a:cs typeface="+mn-cs"/>
              </a:rPr>
              <a:t> have a slightly different way that they use tokens, HTTP simply includes the token up in the request header.</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using </a:t>
            </a:r>
            <a:r>
              <a:rPr lang="en-US" sz="900" b="0" i="0" u="none" strike="noStrike" kern="1200" dirty="0">
                <a:solidFill>
                  <a:schemeClr val="tx1"/>
                </a:solidFill>
                <a:effectLst/>
                <a:latin typeface="Segoe UI Light" pitchFamily="34" charset="0"/>
                <a:ea typeface="+mn-ea"/>
                <a:cs typeface="+mn-cs"/>
                <a:hlinkClick r:id="rId4"/>
              </a:rPr>
              <a:t>AMQP</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supports </a:t>
            </a:r>
            <a:r>
              <a:rPr lang="en-US" sz="900" b="0" i="0" u="none" strike="noStrike" kern="1200" dirty="0">
                <a:solidFill>
                  <a:schemeClr val="tx1"/>
                </a:solidFill>
                <a:effectLst/>
                <a:latin typeface="Segoe UI Light" pitchFamily="34" charset="0"/>
                <a:ea typeface="+mn-ea"/>
                <a:cs typeface="+mn-cs"/>
                <a:hlinkClick r:id="rId5"/>
              </a:rPr>
              <a:t>SASL PLAIN</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6"/>
              </a:rPr>
              <a:t>AMQP Claims-Based-Security</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SASL PLAIN compared to CBS</a:t>
            </a:r>
          </a:p>
          <a:p>
            <a:r>
              <a:rPr lang="en-US" sz="900" b="0" i="0" kern="1200" dirty="0">
                <a:solidFill>
                  <a:schemeClr val="tx1"/>
                </a:solidFill>
                <a:effectLst/>
                <a:latin typeface="Segoe UI Light" pitchFamily="34" charset="0"/>
                <a:ea typeface="+mn-ea"/>
                <a:cs typeface="+mn-cs"/>
              </a:rPr>
              <a:t>When using SASL PLAIN, a client connecting to 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can use a single token for each TCP connection. When the token expires, the TCP connection disconnects from the service and triggers a reconnect.  This behavior, while not problematic for an application backend component, is very damaging for a device-side application for the following reasons: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Gateways usually connect on behalf of many devices. When using SASL PLAIN, they have to create a distinct TCP connection for each device connecting to an </a:t>
            </a:r>
            <a:r>
              <a:rPr lang="en-US" sz="900" b="0" i="0" kern="1200" dirty="0" err="1">
                <a:solidFill>
                  <a:schemeClr val="tx1"/>
                </a:solidFill>
                <a:effectLst/>
                <a:latin typeface="Segoe UI Light" pitchFamily="34" charset="0"/>
                <a:ea typeface="+mn-ea"/>
                <a:cs typeface="+mn-cs"/>
              </a:rPr>
              <a:t>IoT</a:t>
            </a:r>
            <a:r>
              <a:rPr lang="en-US" sz="900" b="0" i="0" kern="1200" dirty="0">
                <a:solidFill>
                  <a:schemeClr val="tx1"/>
                </a:solidFill>
                <a:effectLst/>
                <a:latin typeface="Segoe UI Light" pitchFamily="34" charset="0"/>
                <a:ea typeface="+mn-ea"/>
                <a:cs typeface="+mn-cs"/>
              </a:rPr>
              <a:t> hub. This considerably increases the consumption of power and networking resources and increases the latency of each device connection.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Resource-constrained devices will be adversely affected by the increased use of resources to reconnect after each token expiration.</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25565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you create your </a:t>
            </a:r>
            <a:r>
              <a:rPr lang="en-NZ" dirty="0" err="1"/>
              <a:t>IoT</a:t>
            </a:r>
            <a:r>
              <a:rPr lang="en-NZ" dirty="0"/>
              <a:t> Hubs, you’ll do that inside the Azure </a:t>
            </a:r>
            <a:r>
              <a:rPr lang="en-NZ" dirty="0" err="1"/>
              <a:t>IoT</a:t>
            </a:r>
            <a:r>
              <a:rPr lang="en-NZ" baseline="0" dirty="0"/>
              <a:t> Portal.</a:t>
            </a:r>
          </a:p>
          <a:p>
            <a:endParaRPr lang="en-NZ" baseline="0" dirty="0"/>
          </a:p>
          <a:p>
            <a:r>
              <a:rPr lang="en-NZ" baseline="0" dirty="0"/>
              <a:t>Pricing and Scale: when dealing with a default Azure </a:t>
            </a:r>
            <a:r>
              <a:rPr lang="en-NZ" baseline="0" dirty="0" err="1"/>
              <a:t>IoT</a:t>
            </a:r>
            <a:r>
              <a:rPr lang="en-NZ" baseline="0" dirty="0"/>
              <a:t> Suite Reference Architecture implementation it’s a good idea to dial back from a S2 to a S1 so you’re not paying too much.</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9144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 are</a:t>
            </a:r>
            <a:r>
              <a:rPr lang="en-NZ" baseline="0" dirty="0"/>
              <a:t> throughput throttles in place to protect the cloud service in cases of excessive message load.</a:t>
            </a:r>
          </a:p>
          <a:p>
            <a:pPr marL="171450" indent="-171450">
              <a:buFontTx/>
              <a:buChar char="-"/>
            </a:pPr>
            <a:r>
              <a:rPr lang="en-NZ" baseline="0" dirty="0"/>
              <a:t>Protects you</a:t>
            </a:r>
          </a:p>
          <a:p>
            <a:pPr marL="171450" indent="-171450">
              <a:buFontTx/>
              <a:buChar char="-"/>
            </a:pPr>
            <a:r>
              <a:rPr lang="en-NZ" baseline="0" dirty="0"/>
              <a:t>Protects other customers</a:t>
            </a:r>
          </a:p>
          <a:p>
            <a:pPr marL="171450" indent="-171450">
              <a:buFontTx/>
              <a:buChar char="-"/>
            </a:pPr>
            <a:endParaRPr lang="en-NZ" baseline="0" dirty="0"/>
          </a:p>
          <a:p>
            <a:pPr marL="0" indent="0">
              <a:buFontTx/>
              <a:buNone/>
            </a:pPr>
            <a:r>
              <a:rPr lang="en-NZ" baseline="0" dirty="0"/>
              <a:t>Scaling will typically occur on a per unit or per hub basis. If you need to increase your throughput, you’re going to increase the number of provisioned units on a given Azure </a:t>
            </a:r>
            <a:r>
              <a:rPr lang="en-NZ" baseline="0" dirty="0" err="1"/>
              <a:t>IoT</a:t>
            </a:r>
            <a:r>
              <a:rPr lang="en-NZ" baseline="0" dirty="0"/>
              <a:t> Hub. As Azure </a:t>
            </a:r>
            <a:r>
              <a:rPr lang="en-NZ" baseline="0" dirty="0" err="1"/>
              <a:t>IoT</a:t>
            </a:r>
            <a:r>
              <a:rPr lang="en-NZ" baseline="0" dirty="0"/>
              <a:t> Hubs are designed to handle millions of devices and high throughputs, it is uncommon to bump into these throttles.</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352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4944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talk about the SDKs that we’re going to be using when working with Azure </a:t>
            </a:r>
            <a:r>
              <a:rPr lang="en-NZ" dirty="0" err="1"/>
              <a:t>IoT</a:t>
            </a:r>
            <a:r>
              <a:rPr lang="en-NZ" dirty="0"/>
              <a:t> Hubs.</a:t>
            </a:r>
          </a:p>
          <a:p>
            <a:pPr marL="171450" indent="-171450">
              <a:buFontTx/>
              <a:buChar char="-"/>
            </a:pPr>
            <a:r>
              <a:rPr lang="en-NZ" i="1" dirty="0"/>
              <a:t>Again</a:t>
            </a:r>
            <a:r>
              <a:rPr lang="en-NZ" dirty="0"/>
              <a:t>,</a:t>
            </a:r>
            <a:r>
              <a:rPr lang="en-NZ" baseline="0" dirty="0"/>
              <a:t> there is no requirement to use these SDKs – </a:t>
            </a:r>
            <a:r>
              <a:rPr lang="en-NZ" baseline="0" dirty="0" err="1"/>
              <a:t>Auzre</a:t>
            </a:r>
            <a:r>
              <a:rPr lang="en-NZ" baseline="0" dirty="0"/>
              <a:t> </a:t>
            </a:r>
            <a:r>
              <a:rPr lang="en-NZ" baseline="0" dirty="0" err="1"/>
              <a:t>IoT</a:t>
            </a:r>
            <a:r>
              <a:rPr lang="en-NZ" baseline="0" dirty="0"/>
              <a:t> Hubs implements a number of standardised protocols.</a:t>
            </a:r>
          </a:p>
          <a:p>
            <a:pPr marL="171450" lvl="0" indent="-171450">
              <a:buFontTx/>
              <a:buChar char="-"/>
            </a:pPr>
            <a:r>
              <a:rPr lang="en-NZ" baseline="0" dirty="0"/>
              <a:t>However for most use cases, you would utilise the SDK.</a:t>
            </a:r>
          </a:p>
          <a:p>
            <a:pPr marL="0" lvl="0" indent="0">
              <a:buFontTx/>
              <a:buNone/>
            </a:pPr>
            <a:endParaRPr lang="en-NZ" baseline="0" dirty="0"/>
          </a:p>
          <a:p>
            <a:pPr marL="0" lvl="0" indent="0">
              <a:buFontTx/>
              <a:buNone/>
            </a:pP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9131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These</a:t>
            </a:r>
            <a:r>
              <a:rPr lang="en-NZ" baseline="0" dirty="0"/>
              <a:t> are the supported operating systems and the systems supported by the C library. – this is not a limited set, however these operating systems have been tested with the SDK.</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0020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a:t>
            </a:r>
            <a:r>
              <a:rPr lang="en-NZ" baseline="0" dirty="0"/>
              <a:t> you’re working with the service side HTTPS or AMQP endpoints – you’re probably going to use one of these SDKs, but you’re not restricted to only using these. You may want to use some other client to interface with the service side endpoints.</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11:31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10102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a:t>
            </a:r>
            <a:r>
              <a:rPr lang="en-NZ" baseline="0" dirty="0"/>
              <a:t> you’re working with the service side HTTPS or AMQP endpoints – you’re probably going to use one of these SDKs, but you’re not restricted to only using these. You may want to use some other client to interface with the service side endpoints.</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11:35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709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5977271-ECE5-4812-A79D-0C8F6032CAD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0458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a:t>
            </a:r>
            <a:r>
              <a:rPr lang="en-NZ" baseline="0" dirty="0"/>
              <a:t> you’re working with the service side HTTPS or AMQP endpoints – you’re probably going to use one of these SDKs, but you’re not restricted to only using these. You may want to use some other client to interface with the service side endpoints.</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11:39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4167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a:t>
            </a:r>
            <a:r>
              <a:rPr lang="en-NZ" baseline="0" dirty="0"/>
              <a:t> you’re working with the service side HTTPS or AMQP endpoints – you’re probably going to use one of these SDKs, but you’re not restricted to only using these. You may want to use some other client to interface with the service side endpoints.</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11:42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1513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1050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Azure Stream Analytics is a fully managed service providing low-latency, highly available, scalable, complex event processing over streaming data in the cloud. Stream Analytics enables customers to set up streaming jobs to analyze data streams, and allows them to drive near real-time analytics.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Stream</a:t>
            </a:r>
            <a:r>
              <a:rPr lang="en-US" baseline="0" dirty="0"/>
              <a:t> Analytics is designed to apply SQL like queries against data as it passes through that pipeline – </a:t>
            </a:r>
            <a:r>
              <a:rPr lang="en-US" i="1" baseline="0" dirty="0"/>
              <a:t>providing the mechanism for real time stream computation.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baseline="0" dirty="0"/>
              <a:t>It runs as a platform as a service, which means it enables rapid development and a high target uptime.</a:t>
            </a:r>
            <a:endParaRPr lang="en-NZ" i="0" dirty="0"/>
          </a:p>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9/12/2016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01723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working with Azure Stream Analytics,</a:t>
            </a:r>
            <a:r>
              <a:rPr lang="en-NZ" baseline="0" dirty="0"/>
              <a:t> there are a number of concepts to be aware of. – (inputs, queries, outputs)</a:t>
            </a:r>
          </a:p>
          <a:p>
            <a:pPr marL="171450" indent="-171450">
              <a:buFontTx/>
              <a:buChar char="-"/>
            </a:pPr>
            <a:r>
              <a:rPr lang="en-NZ" b="1" baseline="0" dirty="0"/>
              <a:t>Inputs: </a:t>
            </a:r>
            <a:r>
              <a:rPr lang="en-NZ" b="0" baseline="0" dirty="0"/>
              <a:t>t</a:t>
            </a:r>
            <a:r>
              <a:rPr lang="en-NZ" baseline="0" dirty="0"/>
              <a:t>here are a number of supported data stream inputs for Azure Stream Analytics.</a:t>
            </a:r>
          </a:p>
          <a:p>
            <a:pPr marL="388712" lvl="1" indent="-171450">
              <a:buFontTx/>
              <a:buChar char="-"/>
            </a:pPr>
            <a:r>
              <a:rPr lang="en-NZ" baseline="0" dirty="0"/>
              <a:t>Event Hubs</a:t>
            </a:r>
          </a:p>
          <a:p>
            <a:pPr marL="388712" lvl="1" indent="-171450">
              <a:buFontTx/>
              <a:buChar char="-"/>
            </a:pPr>
            <a:r>
              <a:rPr lang="en-NZ" baseline="0" dirty="0" err="1"/>
              <a:t>IoT</a:t>
            </a:r>
            <a:r>
              <a:rPr lang="en-NZ" baseline="0" dirty="0"/>
              <a:t> Hubs</a:t>
            </a:r>
          </a:p>
          <a:p>
            <a:pPr marL="388712" lvl="1" indent="-171450">
              <a:buFontTx/>
              <a:buChar char="-"/>
            </a:pPr>
            <a:r>
              <a:rPr lang="en-NZ" baseline="0" dirty="0"/>
              <a:t>Blob Storage</a:t>
            </a:r>
          </a:p>
          <a:p>
            <a:pPr marL="0" lvl="0" indent="0">
              <a:buFontTx/>
              <a:buNone/>
            </a:pPr>
            <a:endParaRPr lang="en-NZ" baseline="0" dirty="0"/>
          </a:p>
          <a:p>
            <a:pPr marL="0" lvl="0" indent="0">
              <a:buFontTx/>
              <a:buNone/>
            </a:pPr>
            <a:r>
              <a:rPr lang="en-NZ" baseline="0" dirty="0"/>
              <a:t>In the context of our preconfigured solutions, the inbound data stream is the </a:t>
            </a:r>
            <a:r>
              <a:rPr lang="en-NZ" baseline="0" dirty="0" err="1"/>
              <a:t>IoT</a:t>
            </a:r>
            <a:r>
              <a:rPr lang="en-NZ" baseline="0" dirty="0"/>
              <a:t> Hub.</a:t>
            </a:r>
            <a:endParaRPr lang="en-NZ" dirty="0"/>
          </a:p>
          <a:p>
            <a:endParaRPr lang="en-NZ" dirty="0"/>
          </a:p>
          <a:p>
            <a:r>
              <a:rPr lang="en-NZ" dirty="0"/>
              <a:t>Learn more here: https://azure.microsoft.com/en-us/documentation/articles/stream-analytics-define-inputs/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9/12/2016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869401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heart of an</a:t>
            </a:r>
            <a:r>
              <a:rPr lang="en-US" sz="900" b="0" i="0" kern="1200" baseline="0" dirty="0">
                <a:solidFill>
                  <a:schemeClr val="tx1"/>
                </a:solidFill>
                <a:effectLst/>
                <a:latin typeface="Segoe UI Light" pitchFamily="34" charset="0"/>
                <a:ea typeface="+mn-ea"/>
                <a:cs typeface="+mn-cs"/>
              </a:rPr>
              <a:t> Azure Stream Analytics job is comprised of one or more queries.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3 types of windowing allow us to run aggregates a portion of the stream</a:t>
            </a:r>
            <a:r>
              <a:rPr lang="en-US" sz="900" b="0" i="0" kern="1200" baseline="0" dirty="0">
                <a:solidFill>
                  <a:schemeClr val="tx1"/>
                </a:solidFill>
                <a:effectLst/>
                <a:latin typeface="Segoe UI Light" pitchFamily="34" charset="0"/>
                <a:ea typeface="+mn-ea"/>
                <a:cs typeface="+mn-cs"/>
              </a:rPr>
              <a:t> as it passes through the pipeline.</a:t>
            </a:r>
          </a:p>
          <a:p>
            <a:pPr marL="171450" indent="-171450">
              <a:buFontTx/>
              <a:buChar char="-"/>
            </a:pPr>
            <a:r>
              <a:rPr lang="en-US" sz="900" b="0" i="0" kern="1200" baseline="0" dirty="0">
                <a:solidFill>
                  <a:schemeClr val="tx1"/>
                </a:solidFill>
                <a:effectLst/>
                <a:latin typeface="Segoe UI Light" pitchFamily="34" charset="0"/>
                <a:ea typeface="+mn-ea"/>
                <a:cs typeface="+mn-cs"/>
              </a:rPr>
              <a:t>When considering alarm thresholds, we probably don’t want to raise an alarm on a single value, it would be more sensible to raise an alarm based on a sliding average of the last 5 points.</a:t>
            </a:r>
          </a:p>
          <a:p>
            <a:pPr marL="171450" indent="-171450">
              <a:buFontTx/>
              <a:buChar char="-"/>
            </a:pPr>
            <a:endParaRPr lang="en-US" sz="900" b="0" i="0" kern="1200" baseline="0" dirty="0">
              <a:solidFill>
                <a:schemeClr val="tx1"/>
              </a:solidFill>
              <a:effectLst/>
              <a:latin typeface="Segoe UI Light" pitchFamily="34" charset="0"/>
              <a:ea typeface="+mn-ea"/>
              <a:cs typeface="+mn-cs"/>
            </a:endParaRPr>
          </a:p>
          <a:p>
            <a:pPr marL="0" indent="0">
              <a:buFontTx/>
              <a:buNone/>
            </a:pPr>
            <a:r>
              <a:rPr lang="en-US" sz="900" b="0" i="0" kern="1200" baseline="0" dirty="0">
                <a:solidFill>
                  <a:schemeClr val="tx1"/>
                </a:solidFill>
                <a:effectLst/>
                <a:latin typeface="Segoe UI Light" pitchFamily="34" charset="0"/>
                <a:ea typeface="+mn-ea"/>
                <a:cs typeface="+mn-cs"/>
              </a:rPr>
              <a:t>The preconfigured solution for Remote Monitoring provides examples of how API calls can be used to define Azure Stream Analytics queries.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Tumbling windows are a series of fixed-sized, non-overlapping and contiguous time intervals.</a:t>
            </a:r>
          </a:p>
          <a:p>
            <a:r>
              <a:rPr lang="en-US" sz="900" b="0" i="0" kern="1200" dirty="0">
                <a:solidFill>
                  <a:schemeClr val="tx1"/>
                </a:solidFill>
                <a:effectLst/>
                <a:latin typeface="Segoe UI Light" pitchFamily="34" charset="0"/>
                <a:ea typeface="+mn-ea"/>
                <a:cs typeface="+mn-cs"/>
              </a:rPr>
              <a:t>Unlike </a:t>
            </a:r>
            <a:r>
              <a:rPr lang="en-US" sz="900" b="0" i="0" u="none" strike="noStrike" kern="1200" dirty="0">
                <a:solidFill>
                  <a:schemeClr val="tx1"/>
                </a:solidFill>
                <a:effectLst/>
                <a:latin typeface="Segoe UI Light" pitchFamily="34" charset="0"/>
                <a:ea typeface="+mn-ea"/>
                <a:cs typeface="+mn-cs"/>
                <a:hlinkClick r:id="rId3"/>
              </a:rPr>
              <a:t>tumbling windows</a:t>
            </a:r>
            <a:r>
              <a:rPr lang="en-US" sz="900" b="0" i="0" kern="1200" dirty="0">
                <a:solidFill>
                  <a:schemeClr val="tx1"/>
                </a:solidFill>
                <a:effectLst/>
                <a:latin typeface="Segoe UI Light" pitchFamily="34" charset="0"/>
                <a:ea typeface="+mn-ea"/>
                <a:cs typeface="+mn-cs"/>
              </a:rPr>
              <a:t>, hopping windows model scheduled overlapping windows. A hopping window specification consist of three parameters: the </a:t>
            </a:r>
            <a:r>
              <a:rPr lang="en-US" sz="900" b="0" i="1" kern="1200" dirty="0" err="1">
                <a:solidFill>
                  <a:schemeClr val="tx1"/>
                </a:solidFill>
                <a:effectLst/>
                <a:latin typeface="Segoe UI Light" pitchFamily="34" charset="0"/>
                <a:ea typeface="+mn-ea"/>
                <a:cs typeface="+mn-cs"/>
              </a:rPr>
              <a:t>timeunit</a:t>
            </a:r>
            <a:r>
              <a:rPr lang="en-US" sz="900" b="0" i="0" kern="1200" dirty="0">
                <a:solidFill>
                  <a:schemeClr val="tx1"/>
                </a:solidFill>
                <a:effectLst/>
                <a:latin typeface="Segoe UI Light" pitchFamily="34" charset="0"/>
                <a:ea typeface="+mn-ea"/>
                <a:cs typeface="+mn-cs"/>
              </a:rPr>
              <a:t>, the </a:t>
            </a:r>
            <a:r>
              <a:rPr lang="en-US" sz="900" b="0" i="1" kern="1200" dirty="0" err="1">
                <a:solidFill>
                  <a:schemeClr val="tx1"/>
                </a:solidFill>
                <a:effectLst/>
                <a:latin typeface="Segoe UI Light" pitchFamily="34" charset="0"/>
                <a:ea typeface="+mn-ea"/>
                <a:cs typeface="+mn-cs"/>
              </a:rPr>
              <a:t>windowsize</a:t>
            </a:r>
            <a:r>
              <a:rPr lang="en-US" sz="900" b="0" i="0" kern="1200" dirty="0">
                <a:solidFill>
                  <a:schemeClr val="tx1"/>
                </a:solidFill>
                <a:effectLst/>
                <a:latin typeface="Segoe UI Light" pitchFamily="34" charset="0"/>
                <a:ea typeface="+mn-ea"/>
                <a:cs typeface="+mn-cs"/>
              </a:rPr>
              <a:t> (how long each window lasts) and the </a:t>
            </a:r>
            <a:r>
              <a:rPr lang="en-US" sz="900" b="0" i="1" kern="1200" dirty="0" err="1">
                <a:solidFill>
                  <a:schemeClr val="tx1"/>
                </a:solidFill>
                <a:effectLst/>
                <a:latin typeface="Segoe UI Light" pitchFamily="34" charset="0"/>
                <a:ea typeface="+mn-ea"/>
                <a:cs typeface="+mn-cs"/>
              </a:rPr>
              <a:t>hopsize</a:t>
            </a:r>
            <a:r>
              <a:rPr lang="en-US" sz="900" b="0" i="0" kern="1200" dirty="0">
                <a:solidFill>
                  <a:schemeClr val="tx1"/>
                </a:solidFill>
                <a:effectLst/>
                <a:latin typeface="Segoe UI Light" pitchFamily="34" charset="0"/>
                <a:ea typeface="+mn-ea"/>
                <a:cs typeface="+mn-cs"/>
              </a:rPr>
              <a:t> (by how much each window moves forward relative to the previous one). Additionally, </a:t>
            </a:r>
            <a:r>
              <a:rPr lang="en-US" sz="900" b="0" i="1" kern="1200" dirty="0" err="1">
                <a:solidFill>
                  <a:schemeClr val="tx1"/>
                </a:solidFill>
                <a:effectLst/>
                <a:latin typeface="Segoe UI Light" pitchFamily="34" charset="0"/>
                <a:ea typeface="+mn-ea"/>
                <a:cs typeface="+mn-cs"/>
              </a:rPr>
              <a:t>offsetsize</a:t>
            </a:r>
            <a:r>
              <a:rPr lang="en-US" sz="900" b="0" i="0" kern="1200" dirty="0">
                <a:solidFill>
                  <a:schemeClr val="tx1"/>
                </a:solidFill>
                <a:effectLst/>
                <a:latin typeface="Segoe UI Light" pitchFamily="34" charset="0"/>
                <a:ea typeface="+mn-ea"/>
                <a:cs typeface="+mn-cs"/>
              </a:rPr>
              <a:t> may be used as an optional fourth parameter. Note that a tumbling window is simply a hopping window whose ‘hop’ is equal to its ‘size’.</a:t>
            </a:r>
          </a:p>
          <a:p>
            <a:r>
              <a:rPr lang="en-US" sz="900" b="0" i="0" kern="1200" dirty="0">
                <a:solidFill>
                  <a:schemeClr val="tx1"/>
                </a:solidFill>
                <a:effectLst/>
                <a:latin typeface="Segoe UI Light" pitchFamily="34" charset="0"/>
                <a:ea typeface="+mn-ea"/>
                <a:cs typeface="+mn-cs"/>
              </a:rPr>
              <a:t>When using a sliding window, the system is asked to logically consider all possible windows of a given length</a:t>
            </a:r>
          </a:p>
          <a:p>
            <a:endParaRPr lang="en-US" sz="9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NZ" dirty="0"/>
              <a:t>https://msdn.microsoft.com/en-us/library/azure/dn834998.aspx</a:t>
            </a:r>
          </a:p>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9/12/2016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67939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Once the query has been</a:t>
            </a:r>
            <a:r>
              <a:rPr lang="en-NZ" baseline="0" dirty="0"/>
              <a:t> executed, Azure Stream Analytics allows you to route the output to a number of different places.</a:t>
            </a:r>
          </a:p>
          <a:p>
            <a:endParaRPr lang="en-NZ" baseline="0" dirty="0"/>
          </a:p>
          <a:p>
            <a:r>
              <a:rPr lang="en-NZ" baseline="0" dirty="0"/>
              <a:t>Several of the outputs listed here are used in the hands-on lab for the Azure Remote Monitoring solution.</a:t>
            </a:r>
            <a:endParaRPr lang="en-NZ" dirty="0"/>
          </a:p>
          <a:p>
            <a:endParaRPr lang="en-NZ" dirty="0"/>
          </a:p>
          <a:p>
            <a:r>
              <a:rPr lang="en-NZ" dirty="0"/>
              <a:t>Learn more here: https://azure.microsoft.com/en-us/documentation/articles/stream-analytics-define-outputs/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9/12/2016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28228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76669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2937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073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these are Laws (like gravity) as much as rules of thumb.</a:t>
            </a:r>
          </a:p>
          <a:p>
            <a:endParaRPr lang="en-US" dirty="0"/>
          </a:p>
          <a:p>
            <a:r>
              <a:rPr lang="en-US" b="1" dirty="0"/>
              <a:t>Moore’s Law https://en.wikipedia.org/wiki/Moore%27s_law </a:t>
            </a:r>
          </a:p>
          <a:p>
            <a:r>
              <a:rPr lang="en-US" b="0" dirty="0"/>
              <a:t>The number of transistors in a dene integrated circuit (like a CPU but</a:t>
            </a:r>
            <a:r>
              <a:rPr lang="en-US" b="0" baseline="0" dirty="0"/>
              <a:t> also other microprocessors and other things critical to </a:t>
            </a:r>
            <a:r>
              <a:rPr lang="en-US" b="0" baseline="0" dirty="0" err="1"/>
              <a:t>IoT</a:t>
            </a:r>
            <a:r>
              <a:rPr lang="en-US" b="0" baseline="0" dirty="0"/>
              <a:t>) roughly doubles every 2 years. Important to call out that both sides of the relationship; this is giving us not only faster smartphones. It also means that the cost of integrated circuits keeps being driven down… making things cheaper and cheaper</a:t>
            </a:r>
          </a:p>
          <a:p>
            <a:r>
              <a:rPr lang="en-US" b="0" baseline="0" dirty="0"/>
              <a:t>- i.e. After every two years, you can have twice the processing power for the same money, or you can have the same processing power for half the money.</a:t>
            </a:r>
          </a:p>
          <a:p>
            <a:endParaRPr lang="en-US" b="0" baseline="0" dirty="0"/>
          </a:p>
          <a:p>
            <a:r>
              <a:rPr lang="en-US" b="1" baseline="0" dirty="0" err="1"/>
              <a:t>Metclaf’s</a:t>
            </a:r>
            <a:r>
              <a:rPr lang="en-US" b="1" baseline="0" dirty="0"/>
              <a:t> law https://en.wikipedia.org/wiki/Metcalfe%27s_law</a:t>
            </a:r>
          </a:p>
          <a:p>
            <a:r>
              <a:rPr lang="en-US" b="0" baseline="0" dirty="0"/>
              <a:t>The value of a telecommunications network is proportional to the square of the users. Connecting more things is very valuable and there are strong ‘network effects’. The best social network is the one that all of your friends also use, the best fitness tracker is the one on which you can compete with the most people. </a:t>
            </a:r>
            <a:r>
              <a:rPr lang="en-US" b="0" baseline="0" dirty="0" err="1"/>
              <a:t>IoT</a:t>
            </a:r>
            <a:r>
              <a:rPr lang="en-US" b="0" baseline="0" dirty="0"/>
              <a:t> is about connecting more and more things and in many cases more and more people.</a:t>
            </a:r>
          </a:p>
          <a:p>
            <a:endParaRPr lang="en-US" b="0" baseline="0" dirty="0"/>
          </a:p>
          <a:p>
            <a:r>
              <a:rPr lang="en-US" b="1" baseline="0" dirty="0" err="1"/>
              <a:t>Koomey’s</a:t>
            </a:r>
            <a:r>
              <a:rPr lang="en-US" b="1" baseline="0" dirty="0"/>
              <a:t> Law https://en.wikipedia.org/wiki/Koomey%27s_law</a:t>
            </a:r>
          </a:p>
          <a:p>
            <a:r>
              <a:rPr lang="en-US" b="0" baseline="0" dirty="0"/>
              <a:t>Talks about the improving efficiency of computation. It’s related somewhat to Moore’s law. It talks about the number of Joules of energy per unit of computation. Energy efficiency is critical for the </a:t>
            </a:r>
            <a:r>
              <a:rPr lang="en-US" b="0" baseline="0" dirty="0" err="1"/>
              <a:t>IoT</a:t>
            </a:r>
            <a:r>
              <a:rPr lang="en-US" b="0" baseline="0" dirty="0"/>
              <a:t> because it allows more devices to be wireless and battery powered; indeed many </a:t>
            </a:r>
            <a:r>
              <a:rPr lang="en-US" b="0" baseline="0" dirty="0" err="1"/>
              <a:t>IoT</a:t>
            </a:r>
            <a:r>
              <a:rPr lang="en-US" b="0" baseline="0" dirty="0"/>
              <a:t> devices are wireless and disposable, running on a disposable battery for a period of time before being discarded.</a:t>
            </a:r>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C1E1D8D-1204-4C11-9A99-DC3CBA832A7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7152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2644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46D15-E9B5-4DB9-9E38-CC176431757B}" type="slidenum">
              <a:rPr lang="en-US" smtClean="0"/>
              <a:t>56</a:t>
            </a:fld>
            <a:endParaRPr lang="en-US"/>
          </a:p>
        </p:txBody>
      </p:sp>
    </p:spTree>
    <p:extLst>
      <p:ext uri="{BB962C8B-B14F-4D97-AF65-F5344CB8AC3E}">
        <p14:creationId xmlns:p14="http://schemas.microsoft.com/office/powerpoint/2010/main" val="2371259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46D15-E9B5-4DB9-9E38-CC176431757B}" type="slidenum">
              <a:rPr lang="en-US" smtClean="0"/>
              <a:t>57</a:t>
            </a:fld>
            <a:endParaRPr lang="en-US"/>
          </a:p>
        </p:txBody>
      </p:sp>
    </p:spTree>
    <p:extLst>
      <p:ext uri="{BB962C8B-B14F-4D97-AF65-F5344CB8AC3E}">
        <p14:creationId xmlns:p14="http://schemas.microsoft.com/office/powerpoint/2010/main" val="2424711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NZ" dirty="0"/>
              <a:t>Get attendees hands on quickly to make it</a:t>
            </a:r>
            <a:r>
              <a:rPr lang="en-NZ" baseline="0" dirty="0"/>
              <a:t> ‘real’</a:t>
            </a:r>
          </a:p>
          <a:p>
            <a:pPr marL="171450" indent="-171450">
              <a:buFontTx/>
              <a:buChar char="-"/>
            </a:pPr>
            <a:r>
              <a:rPr lang="en-NZ" baseline="0" dirty="0"/>
              <a:t>We’ve prepared lab content for attendees to use, so they can start working with the Azure </a:t>
            </a:r>
            <a:r>
              <a:rPr lang="en-NZ" baseline="0" dirty="0" err="1"/>
              <a:t>IoT</a:t>
            </a:r>
            <a:r>
              <a:rPr lang="en-NZ" baseline="0" dirty="0"/>
              <a:t> services (in a hands-on fashion) throughout the day.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9/12/2016 10:59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4998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E4B192-2ACB-489C-8CF8-80A7D5A4C41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8360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E4B192-2ACB-489C-8CF8-80A7D5A4C41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507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E4B192-2ACB-489C-8CF8-80A7D5A4C41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63716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46D15-E9B5-4DB9-9E38-CC176431757B}" type="slidenum">
              <a:rPr lang="en-US" smtClean="0"/>
              <a:t>10</a:t>
            </a:fld>
            <a:endParaRPr lang="en-US"/>
          </a:p>
        </p:txBody>
      </p:sp>
    </p:spTree>
    <p:extLst>
      <p:ext uri="{BB962C8B-B14F-4D97-AF65-F5344CB8AC3E}">
        <p14:creationId xmlns:p14="http://schemas.microsoft.com/office/powerpoint/2010/main" val="57319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tags" Target="../tags/tag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59863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6579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4332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1791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366464051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4111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508957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327075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22943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41209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241672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898291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006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5100743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43201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77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419847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68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56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104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4101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6568834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1463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4247453236"/>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430002" y="6477875"/>
            <a:ext cx="761998" cy="380126"/>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9849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57008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1096175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Tree>
    <p:extLst>
      <p:ext uri="{BB962C8B-B14F-4D97-AF65-F5344CB8AC3E}">
        <p14:creationId xmlns:p14="http://schemas.microsoft.com/office/powerpoint/2010/main" val="25059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384612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7881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27849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1827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5468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37278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74907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4301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8521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8771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04238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863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4712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9058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6890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55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62954145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95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5682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17174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8095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35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80954"/>
          </a:xfrm>
        </p:spPr>
        <p:txBody>
          <a:bodyPr/>
          <a:lstStyle>
            <a:lvl1pPr marL="0" indent="0">
              <a:buNone/>
              <a:defRPr>
                <a:solidFill>
                  <a:schemeClr val="tx1"/>
                </a:solidFill>
              </a:defRPr>
            </a:lvl1pPr>
            <a:lvl2pPr marL="0" indent="0">
              <a:buFontTx/>
              <a:buNone/>
              <a:defRPr sz="1961"/>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650758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1756294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Rectangle 2"/>
          <p:cNvSpPr/>
          <p:nvPr/>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938351699"/>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3" name="Rectangle 2"/>
          <p:cNvSpPr/>
          <p:nvPr/>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63102905"/>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383941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204861"/>
            <a:ext cx="4572000" cy="576631"/>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91071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r" defTabSz="913924" fontAlgn="base">
              <a:spcBef>
                <a:spcPct val="0"/>
              </a:spcBef>
              <a:spcAft>
                <a:spcPct val="0"/>
              </a:spcAft>
            </a:pPr>
            <a:endParaRPr lang="en-US" sz="1800" dirty="0">
              <a:solidFill>
                <a:srgbClr val="FFFFFF"/>
              </a:solidFill>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r>
              <a:rPr lang="en-US" sz="300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9047396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194209"/>
            <a:ext cx="4572000" cy="576631"/>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448193" indent="-676959">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98897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446523" y="1531610"/>
            <a:ext cx="5650637" cy="1864682"/>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0251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a:t>Edit Master text styles</a:t>
            </a:r>
          </a:p>
        </p:txBody>
      </p:sp>
    </p:spTree>
    <p:extLst>
      <p:ext uri="{BB962C8B-B14F-4D97-AF65-F5344CB8AC3E}">
        <p14:creationId xmlns:p14="http://schemas.microsoft.com/office/powerpoint/2010/main" val="17807780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093973"/>
            <a:ext cx="11704637" cy="1906929"/>
          </a:xfrm>
        </p:spPr>
        <p:txBody>
          <a:bodyPr/>
          <a:lstStyle>
            <a:lvl1pPr marL="0" indent="0">
              <a:buFontTx/>
              <a:buNone/>
              <a:defRPr sz="3600">
                <a:solidFill>
                  <a:srgbClr val="00BCF2"/>
                </a:solidFill>
              </a:defRPr>
            </a:lvl1pPr>
            <a:lvl2pPr marL="0" indent="0">
              <a:spcAft>
                <a:spcPts val="600"/>
              </a:spcAft>
              <a:buFontTx/>
              <a:buNone/>
              <a:defRPr sz="1961">
                <a:solidFill>
                  <a:schemeClr val="tx1"/>
                </a:solidFill>
              </a:defRPr>
            </a:lvl2pPr>
            <a:lvl3pPr marL="0" indent="0">
              <a:buFontTx/>
              <a:buNone/>
              <a:defRPr sz="1765">
                <a:solidFill>
                  <a:schemeClr val="tx1"/>
                </a:solidFill>
              </a:defRPr>
            </a:lvl3pPr>
            <a:lvl4pPr marL="0" indent="0">
              <a:buFontTx/>
              <a:buNone/>
              <a:defRPr sz="1568">
                <a:solidFill>
                  <a:schemeClr val="tx1"/>
                </a:solidFill>
              </a:defRPr>
            </a:lvl4pPr>
            <a:lvl5pPr marL="0" indent="0">
              <a:buFontTx/>
              <a:buNone/>
              <a:defRPr sz="1568">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8144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093973"/>
            <a:ext cx="11704637" cy="1906929"/>
          </a:xfrm>
        </p:spPr>
        <p:txBody>
          <a:bodyPr/>
          <a:lstStyle>
            <a:lvl1pPr marL="0" indent="0">
              <a:buFontTx/>
              <a:buNone/>
              <a:defRPr sz="3600">
                <a:solidFill>
                  <a:schemeClr val="tx1"/>
                </a:solidFill>
              </a:defRPr>
            </a:lvl1pPr>
            <a:lvl2pPr marL="0" indent="0">
              <a:spcAft>
                <a:spcPts val="600"/>
              </a:spcAft>
              <a:buFontTx/>
              <a:buNone/>
              <a:defRPr sz="1961">
                <a:solidFill>
                  <a:schemeClr val="tx1"/>
                </a:solidFill>
              </a:defRPr>
            </a:lvl2pPr>
            <a:lvl3pPr marL="0" indent="0">
              <a:buFontTx/>
              <a:buNone/>
              <a:defRPr sz="1765">
                <a:solidFill>
                  <a:schemeClr val="tx1"/>
                </a:solidFill>
              </a:defRPr>
            </a:lvl3pPr>
            <a:lvl4pPr marL="0" indent="0">
              <a:buFontTx/>
              <a:buNone/>
              <a:defRPr sz="1568">
                <a:solidFill>
                  <a:schemeClr val="tx1"/>
                </a:solidFill>
              </a:defRPr>
            </a:lvl4pPr>
            <a:lvl5pPr marL="0" indent="0">
              <a:buFontTx/>
              <a:buNone/>
              <a:defRPr sz="1568">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32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125663"/>
            <a:ext cx="4700831" cy="1805623"/>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1690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089801"/>
            <a:ext cx="5486400" cy="1805623"/>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2"/>
          </p:nvPr>
        </p:nvSpPr>
        <p:spPr>
          <a:xfrm>
            <a:off x="6258187" y="2089801"/>
            <a:ext cx="5486400" cy="1805623"/>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4616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1557" y="1531610"/>
            <a:ext cx="11653523" cy="2297873"/>
          </a:xfrm>
        </p:spPr>
        <p:txBody>
          <a:bodyPr>
            <a:spAutoFit/>
          </a:bodyPr>
          <a:lstStyle>
            <a:lvl1pPr>
              <a:defRPr sz="391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2929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44170"/>
            <a:ext cx="3854627" cy="24485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60961" y="1544170"/>
            <a:ext cx="3854627" cy="24485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2"/>
          </p:nvPr>
        </p:nvSpPr>
        <p:spPr>
          <a:xfrm>
            <a:off x="8052679" y="1544170"/>
            <a:ext cx="3854627" cy="24485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7750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70566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65223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041139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2" name="TextBox 1"/>
          <p:cNvSpPr txBox="1"/>
          <p:nvPr userDrawn="1"/>
        </p:nvSpPr>
        <p:spPr>
          <a:xfrm>
            <a:off x="8187658" y="481157"/>
            <a:ext cx="3316475" cy="1593341"/>
          </a:xfrm>
          <a:prstGeom prst="rect">
            <a:avLst/>
          </a:prstGeom>
          <a:noFill/>
        </p:spPr>
        <p:txBody>
          <a:bodyPr wrap="none" lIns="179285" tIns="143428" rIns="179285" bIns="143428" rtlCol="0">
            <a:spAutoFit/>
          </a:bodyPr>
          <a:lstStyle/>
          <a:p>
            <a:pPr>
              <a:lnSpc>
                <a:spcPct val="90000"/>
              </a:lnSpc>
              <a:spcAft>
                <a:spcPts val="588"/>
              </a:spcAft>
            </a:pPr>
            <a:r>
              <a:rPr lang="en-US" sz="9411" dirty="0">
                <a:gradFill>
                  <a:gsLst>
                    <a:gs pos="2917">
                      <a:schemeClr val="tx1"/>
                    </a:gs>
                    <a:gs pos="30000">
                      <a:schemeClr val="tx1"/>
                    </a:gs>
                  </a:gsLst>
                  <a:lin ang="5400000" scaled="0"/>
                </a:gradFill>
                <a:latin typeface="+mj-lt"/>
              </a:rPr>
              <a:t>demo</a:t>
            </a:r>
          </a:p>
        </p:txBody>
      </p:sp>
    </p:spTree>
    <p:extLst>
      <p:ext uri="{BB962C8B-B14F-4D97-AF65-F5344CB8AC3E}">
        <p14:creationId xmlns:p14="http://schemas.microsoft.com/office/powerpoint/2010/main" val="424512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34470490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a:t>Edit Master text styles</a:t>
            </a:r>
          </a:p>
          <a:p>
            <a:pPr lvl="1"/>
            <a:r>
              <a:rPr lang="en-US"/>
              <a:t>Second level</a:t>
            </a:r>
          </a:p>
        </p:txBody>
      </p:sp>
    </p:spTree>
    <p:extLst>
      <p:ext uri="{BB962C8B-B14F-4D97-AF65-F5344CB8AC3E}">
        <p14:creationId xmlns:p14="http://schemas.microsoft.com/office/powerpoint/2010/main" val="9209140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69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555628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19142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194485-CA4A-4368-A62B-0539F6005CC8}" type="datetimeFigureOut">
              <a:rPr lang="en-US" smtClean="0"/>
              <a:t>9/12/2016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643FF-3D12-4703-8795-DCDF6880AEE4}" type="slidenum">
              <a:rPr lang="en-US" smtClean="0"/>
              <a:t>‹#›</a:t>
            </a:fld>
            <a:endParaRPr lang="en-US"/>
          </a:p>
        </p:txBody>
      </p:sp>
    </p:spTree>
    <p:extLst>
      <p:ext uri="{BB962C8B-B14F-4D97-AF65-F5344CB8AC3E}">
        <p14:creationId xmlns:p14="http://schemas.microsoft.com/office/powerpoint/2010/main" val="11714257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lgn="r" defTabSz="914201">
              <a:defRPr/>
            </a:pPr>
            <a:fld id="{4CED8391-71CF-4FD3-A093-40D26DE2D47C}" type="slidenum">
              <a:rPr lang="en-US" sz="1200" smtClean="0">
                <a:solidFill>
                  <a:srgbClr val="00188F"/>
                </a:solidFill>
              </a:rPr>
              <a:pPr algn="r" defTabSz="914201">
                <a:defRPr/>
              </a:pPr>
              <a:t>‹#›</a:t>
            </a:fld>
            <a:endParaRPr lang="en-US" sz="1200">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84175" y="1181101"/>
            <a:ext cx="11234738" cy="21895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8861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551091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18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8845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theme" Target="../theme/theme2.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3.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3.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4.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1636277"/>
      </p:ext>
    </p:extLst>
  </p:cSld>
  <p:clrMap bg1="dk1" tx1="lt1" bg2="dk2" tx2="lt2" accent1="accent1" accent2="accent2" accent3="accent3" accent4="accent4" accent5="accent5" accent6="accent6" hlink="hlink" folHlink="folHlink"/>
  <p:sldLayoutIdLst>
    <p:sldLayoutId id="2147483661" r:id="rId1"/>
    <p:sldLayoutId id="2147483668" r:id="rId2"/>
    <p:sldLayoutId id="2147483669" r:id="rId3"/>
    <p:sldLayoutId id="2147483671" r:id="rId4"/>
    <p:sldLayoutId id="2147483673" r:id="rId5"/>
    <p:sldLayoutId id="2147483682" r:id="rId6"/>
    <p:sldLayoutId id="2147483683" r:id="rId7"/>
    <p:sldLayoutId id="2147483710" r:id="rId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1471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8357809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8380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5"/>
            <a:ext cx="6858623" cy="876557"/>
          </a:xfrm>
          <a:prstGeom prst="rect">
            <a:avLst/>
          </a:prstGeom>
        </p:spPr>
      </p:pic>
      <p:grpSp>
        <p:nvGrpSpPr>
          <p:cNvPr id="5" name="Group 4"/>
          <p:cNvGrpSpPr/>
          <p:nvPr userDrawn="1"/>
        </p:nvGrpSpPr>
        <p:grpSpPr>
          <a:xfrm>
            <a:off x="12370906" y="-217"/>
            <a:ext cx="935477" cy="5654618"/>
            <a:chOff x="12618967" y="-221"/>
            <a:chExt cx="954235" cy="5767186"/>
          </a:xfrm>
        </p:grpSpPr>
        <p:grpSp>
          <p:nvGrpSpPr>
            <p:cNvPr id="6" name="Group 5"/>
            <p:cNvGrpSpPr/>
            <p:nvPr userDrawn="1"/>
          </p:nvGrpSpPr>
          <p:grpSpPr>
            <a:xfrm rot="5400000">
              <a:off x="11582059" y="1045293"/>
              <a:ext cx="2703052" cy="629236"/>
              <a:chOff x="1586734" y="4543426"/>
              <a:chExt cx="2703052" cy="629236"/>
            </a:xfrm>
          </p:grpSpPr>
          <p:sp>
            <p:nvSpPr>
              <p:cNvPr id="14" name="Rectangle 1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16" name="Rectangle 15"/>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17" name="Rectangle 16"/>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527041438"/>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745"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emf"/><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emf"/><Relationship Id="rId9"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13.xml"/><Relationship Id="rId7" Type="http://schemas.openxmlformats.org/officeDocument/2006/relationships/slideLayout" Target="../slideLayouts/slideLayout1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9.xml"/><Relationship Id="rId7" Type="http://schemas.openxmlformats.org/officeDocument/2006/relationships/slideLayout" Target="../slideLayouts/slideLayout1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25.xml"/><Relationship Id="rId7" Type="http://schemas.openxmlformats.org/officeDocument/2006/relationships/slideLayout" Target="../slideLayouts/slideLayout18.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31.xml"/><Relationship Id="rId7" Type="http://schemas.openxmlformats.org/officeDocument/2006/relationships/slideLayout" Target="../slideLayouts/slideLayout18.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133.png"/><Relationship Id="rId3" Type="http://schemas.openxmlformats.org/officeDocument/2006/relationships/tags" Target="../tags/tag37.xml"/><Relationship Id="rId7" Type="http://schemas.openxmlformats.org/officeDocument/2006/relationships/slideLayout" Target="../slideLayouts/slideLayout18.xml"/><Relationship Id="rId12" Type="http://schemas.openxmlformats.org/officeDocument/2006/relationships/image" Target="../media/image13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image" Target="../media/image131.png"/><Relationship Id="rId5" Type="http://schemas.openxmlformats.org/officeDocument/2006/relationships/tags" Target="../tags/tag39.xml"/><Relationship Id="rId10" Type="http://schemas.openxmlformats.org/officeDocument/2006/relationships/image" Target="../media/image130.png"/><Relationship Id="rId4" Type="http://schemas.openxmlformats.org/officeDocument/2006/relationships/tags" Target="../tags/tag38.xml"/><Relationship Id="rId9" Type="http://schemas.openxmlformats.org/officeDocument/2006/relationships/image" Target="../media/image129.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132.png"/><Relationship Id="rId3" Type="http://schemas.openxmlformats.org/officeDocument/2006/relationships/tags" Target="../tags/tag43.xml"/><Relationship Id="rId7" Type="http://schemas.openxmlformats.org/officeDocument/2006/relationships/slideLayout" Target="../slideLayouts/slideLayout18.xml"/><Relationship Id="rId12" Type="http://schemas.openxmlformats.org/officeDocument/2006/relationships/image" Target="../media/image134.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31.png"/><Relationship Id="rId5" Type="http://schemas.openxmlformats.org/officeDocument/2006/relationships/tags" Target="../tags/tag45.xml"/><Relationship Id="rId10" Type="http://schemas.openxmlformats.org/officeDocument/2006/relationships/image" Target="../media/image130.png"/><Relationship Id="rId4" Type="http://schemas.openxmlformats.org/officeDocument/2006/relationships/tags" Target="../tags/tag44.xml"/><Relationship Id="rId9" Type="http://schemas.openxmlformats.org/officeDocument/2006/relationships/image" Target="../media/image129.png"/><Relationship Id="rId1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2.emf"/><Relationship Id="rId18" Type="http://schemas.openxmlformats.org/officeDocument/2006/relationships/image" Target="../media/image145.png"/><Relationship Id="rId3" Type="http://schemas.openxmlformats.org/officeDocument/2006/relationships/image" Target="../media/image136.png"/><Relationship Id="rId21" Type="http://schemas.openxmlformats.org/officeDocument/2006/relationships/image" Target="../media/image147.png"/><Relationship Id="rId7" Type="http://schemas.openxmlformats.org/officeDocument/2006/relationships/image" Target="../media/image140.png"/><Relationship Id="rId12" Type="http://schemas.openxmlformats.org/officeDocument/2006/relationships/image" Target="../media/image123.emf"/><Relationship Id="rId17" Type="http://schemas.openxmlformats.org/officeDocument/2006/relationships/image" Target="../media/image126.png"/><Relationship Id="rId2" Type="http://schemas.openxmlformats.org/officeDocument/2006/relationships/image" Target="../media/image135.png"/><Relationship Id="rId16" Type="http://schemas.openxmlformats.org/officeDocument/2006/relationships/image" Target="../media/image144.png"/><Relationship Id="rId20" Type="http://schemas.openxmlformats.org/officeDocument/2006/relationships/image" Target="../media/image146.png"/><Relationship Id="rId1" Type="http://schemas.openxmlformats.org/officeDocument/2006/relationships/slideLayout" Target="../slideLayouts/slideLayout4.xml"/><Relationship Id="rId6" Type="http://schemas.openxmlformats.org/officeDocument/2006/relationships/image" Target="../media/image139.png"/><Relationship Id="rId11" Type="http://schemas.openxmlformats.org/officeDocument/2006/relationships/image" Target="../media/image122.png"/><Relationship Id="rId5" Type="http://schemas.openxmlformats.org/officeDocument/2006/relationships/image" Target="../media/image138.png"/><Relationship Id="rId15" Type="http://schemas.openxmlformats.org/officeDocument/2006/relationships/image" Target="../media/image124.png"/><Relationship Id="rId10" Type="http://schemas.openxmlformats.org/officeDocument/2006/relationships/image" Target="../media/image127.png"/><Relationship Id="rId19" Type="http://schemas.openxmlformats.org/officeDocument/2006/relationships/image" Target="../media/image125.png"/><Relationship Id="rId4" Type="http://schemas.openxmlformats.org/officeDocument/2006/relationships/image" Target="../media/image137.png"/><Relationship Id="rId9" Type="http://schemas.openxmlformats.org/officeDocument/2006/relationships/image" Target="../media/image121.emf"/><Relationship Id="rId14" Type="http://schemas.openxmlformats.org/officeDocument/2006/relationships/image" Target="../media/image143.png"/><Relationship Id="rId22"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50.png"/><Relationship Id="rId4" Type="http://schemas.openxmlformats.org/officeDocument/2006/relationships/image" Target="../media/image1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msdn.microsoft.com/en-us/library/mt589014.aspx"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jpeg"/><Relationship Id="rId42" Type="http://schemas.openxmlformats.org/officeDocument/2006/relationships/image" Target="../media/image49.jpeg"/><Relationship Id="rId47" Type="http://schemas.openxmlformats.org/officeDocument/2006/relationships/image" Target="../media/image54.jpeg"/><Relationship Id="rId63" Type="http://schemas.openxmlformats.org/officeDocument/2006/relationships/image" Target="../media/image69.png"/><Relationship Id="rId68" Type="http://schemas.openxmlformats.org/officeDocument/2006/relationships/image" Target="../media/image74.jpeg"/><Relationship Id="rId84" Type="http://schemas.openxmlformats.org/officeDocument/2006/relationships/image" Target="../media/image89.png"/><Relationship Id="rId89" Type="http://schemas.openxmlformats.org/officeDocument/2006/relationships/image" Target="../media/image94.png"/><Relationship Id="rId2" Type="http://schemas.openxmlformats.org/officeDocument/2006/relationships/notesSlide" Target="../notesSlides/notesSlide3.xml"/><Relationship Id="rId16" Type="http://schemas.openxmlformats.org/officeDocument/2006/relationships/image" Target="../media/image24.png"/><Relationship Id="rId29" Type="http://schemas.openxmlformats.org/officeDocument/2006/relationships/image" Target="../media/image37.png"/><Relationship Id="rId107" Type="http://schemas.openxmlformats.org/officeDocument/2006/relationships/image" Target="../media/image110.png"/><Relationship Id="rId11" Type="http://schemas.openxmlformats.org/officeDocument/2006/relationships/image" Target="../media/image19.jpeg"/><Relationship Id="rId24" Type="http://schemas.openxmlformats.org/officeDocument/2006/relationships/image" Target="../media/image32.png"/><Relationship Id="rId32" Type="http://schemas.openxmlformats.org/officeDocument/2006/relationships/image" Target="../media/image40.jpe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eg"/><Relationship Id="rId53" Type="http://schemas.openxmlformats.org/officeDocument/2006/relationships/image" Target="../media/image60.jpeg"/><Relationship Id="rId58" Type="http://schemas.openxmlformats.org/officeDocument/2006/relationships/image" Target="../media/image64.png"/><Relationship Id="rId66" Type="http://schemas.openxmlformats.org/officeDocument/2006/relationships/image" Target="../media/image72.png"/><Relationship Id="rId74" Type="http://schemas.openxmlformats.org/officeDocument/2006/relationships/image" Target="../media/image80.jpeg"/><Relationship Id="rId79" Type="http://schemas.openxmlformats.org/officeDocument/2006/relationships/image" Target="../media/image84.png"/><Relationship Id="rId87" Type="http://schemas.openxmlformats.org/officeDocument/2006/relationships/image" Target="../media/image92.png"/><Relationship Id="rId102" Type="http://schemas.openxmlformats.org/officeDocument/2006/relationships/image" Target="../media/image105.png"/><Relationship Id="rId110" Type="http://schemas.openxmlformats.org/officeDocument/2006/relationships/image" Target="../media/image113.jpeg"/><Relationship Id="rId5" Type="http://schemas.openxmlformats.org/officeDocument/2006/relationships/image" Target="../media/image13.jpeg"/><Relationship Id="rId61" Type="http://schemas.openxmlformats.org/officeDocument/2006/relationships/image" Target="../media/image67.png"/><Relationship Id="rId82" Type="http://schemas.openxmlformats.org/officeDocument/2006/relationships/image" Target="../media/image87.jpeg"/><Relationship Id="rId90" Type="http://schemas.openxmlformats.org/officeDocument/2006/relationships/image" Target="../media/image95.png"/><Relationship Id="rId95" Type="http://schemas.openxmlformats.org/officeDocument/2006/relationships/image" Target="../media/image99.jpeg"/><Relationship Id="rId19" Type="http://schemas.openxmlformats.org/officeDocument/2006/relationships/image" Target="../media/image27.jpeg"/><Relationship Id="rId14" Type="http://schemas.openxmlformats.org/officeDocument/2006/relationships/image" Target="../media/image22.png"/><Relationship Id="rId22" Type="http://schemas.openxmlformats.org/officeDocument/2006/relationships/image" Target="../media/image30.jpeg"/><Relationship Id="rId27" Type="http://schemas.openxmlformats.org/officeDocument/2006/relationships/image" Target="../media/image35.png"/><Relationship Id="rId30" Type="http://schemas.openxmlformats.org/officeDocument/2006/relationships/image" Target="../media/image38.jpe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56" Type="http://schemas.openxmlformats.org/officeDocument/2006/relationships/image" Target="../media/image63.png"/><Relationship Id="rId64" Type="http://schemas.openxmlformats.org/officeDocument/2006/relationships/image" Target="../media/image70.png"/><Relationship Id="rId69" Type="http://schemas.openxmlformats.org/officeDocument/2006/relationships/image" Target="../media/image75.png"/><Relationship Id="rId77" Type="http://schemas.openxmlformats.org/officeDocument/2006/relationships/image" Target="../media/image83.png"/><Relationship Id="rId100" Type="http://schemas.openxmlformats.org/officeDocument/2006/relationships/image" Target="../media/image103.jpeg"/><Relationship Id="rId105" Type="http://schemas.openxmlformats.org/officeDocument/2006/relationships/image" Target="../media/image108.jpeg"/><Relationship Id="rId8" Type="http://schemas.openxmlformats.org/officeDocument/2006/relationships/image" Target="../media/image16.png"/><Relationship Id="rId51" Type="http://schemas.openxmlformats.org/officeDocument/2006/relationships/image" Target="../media/image58.jpeg"/><Relationship Id="rId72" Type="http://schemas.openxmlformats.org/officeDocument/2006/relationships/image" Target="../media/image78.png"/><Relationship Id="rId80" Type="http://schemas.openxmlformats.org/officeDocument/2006/relationships/image" Target="../media/image85.png"/><Relationship Id="rId85" Type="http://schemas.openxmlformats.org/officeDocument/2006/relationships/image" Target="../media/image90.jpeg"/><Relationship Id="rId93" Type="http://schemas.microsoft.com/office/2007/relationships/hdphoto" Target="../media/hdphoto5.wdp"/><Relationship Id="rId98" Type="http://schemas.openxmlformats.org/officeDocument/2006/relationships/image" Target="../media/image102.png"/><Relationship Id="rId3" Type="http://schemas.openxmlformats.org/officeDocument/2006/relationships/image" Target="../media/image11.jpeg"/><Relationship Id="rId12" Type="http://schemas.openxmlformats.org/officeDocument/2006/relationships/image" Target="../media/image20.jpg"/><Relationship Id="rId17" Type="http://schemas.openxmlformats.org/officeDocument/2006/relationships/image" Target="../media/image25.jpe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5.png"/><Relationship Id="rId46" Type="http://schemas.openxmlformats.org/officeDocument/2006/relationships/image" Target="../media/image53.png"/><Relationship Id="rId59" Type="http://schemas.openxmlformats.org/officeDocument/2006/relationships/image" Target="../media/image65.png"/><Relationship Id="rId67" Type="http://schemas.openxmlformats.org/officeDocument/2006/relationships/image" Target="../media/image73.jpeg"/><Relationship Id="rId103" Type="http://schemas.openxmlformats.org/officeDocument/2006/relationships/image" Target="../media/image106.jpeg"/><Relationship Id="rId108" Type="http://schemas.openxmlformats.org/officeDocument/2006/relationships/image" Target="../media/image111.jpeg"/><Relationship Id="rId20" Type="http://schemas.openxmlformats.org/officeDocument/2006/relationships/image" Target="../media/image28.jpeg"/><Relationship Id="rId41" Type="http://schemas.openxmlformats.org/officeDocument/2006/relationships/image" Target="../media/image48.png"/><Relationship Id="rId54" Type="http://schemas.openxmlformats.org/officeDocument/2006/relationships/image" Target="../media/image61.jpeg"/><Relationship Id="rId62" Type="http://schemas.openxmlformats.org/officeDocument/2006/relationships/image" Target="../media/image68.png"/><Relationship Id="rId70" Type="http://schemas.openxmlformats.org/officeDocument/2006/relationships/image" Target="../media/image76.jpg"/><Relationship Id="rId75" Type="http://schemas.openxmlformats.org/officeDocument/2006/relationships/image" Target="../media/image81.png"/><Relationship Id="rId83" Type="http://schemas.openxmlformats.org/officeDocument/2006/relationships/image" Target="../media/image88.png"/><Relationship Id="rId88" Type="http://schemas.openxmlformats.org/officeDocument/2006/relationships/image" Target="../media/image93.jpeg"/><Relationship Id="rId91" Type="http://schemas.openxmlformats.org/officeDocument/2006/relationships/image" Target="../media/image96.png"/><Relationship Id="rId96" Type="http://schemas.openxmlformats.org/officeDocument/2006/relationships/image" Target="../media/image100.png"/><Relationship Id="rId1" Type="http://schemas.openxmlformats.org/officeDocument/2006/relationships/slideLayout" Target="../slideLayouts/slideLayout18.xml"/><Relationship Id="rId6" Type="http://schemas.openxmlformats.org/officeDocument/2006/relationships/image" Target="../media/image14.jpeg"/><Relationship Id="rId15" Type="http://schemas.openxmlformats.org/officeDocument/2006/relationships/image" Target="../media/image23.jpeg"/><Relationship Id="rId23" Type="http://schemas.openxmlformats.org/officeDocument/2006/relationships/image" Target="../media/image31.png"/><Relationship Id="rId28" Type="http://schemas.openxmlformats.org/officeDocument/2006/relationships/image" Target="../media/image36.jpeg"/><Relationship Id="rId36" Type="http://schemas.openxmlformats.org/officeDocument/2006/relationships/image" Target="../media/image43.png"/><Relationship Id="rId49" Type="http://schemas.openxmlformats.org/officeDocument/2006/relationships/image" Target="../media/image56.png"/><Relationship Id="rId57" Type="http://schemas.microsoft.com/office/2007/relationships/hdphoto" Target="../media/hdphoto3.wdp"/><Relationship Id="rId106" Type="http://schemas.openxmlformats.org/officeDocument/2006/relationships/image" Target="../media/image109.jpeg"/><Relationship Id="rId10" Type="http://schemas.openxmlformats.org/officeDocument/2006/relationships/image" Target="../media/image18.png"/><Relationship Id="rId31" Type="http://schemas.openxmlformats.org/officeDocument/2006/relationships/image" Target="../media/image39.jpeg"/><Relationship Id="rId44" Type="http://schemas.openxmlformats.org/officeDocument/2006/relationships/image" Target="../media/image51.jpeg"/><Relationship Id="rId52" Type="http://schemas.openxmlformats.org/officeDocument/2006/relationships/image" Target="../media/image59.png"/><Relationship Id="rId60" Type="http://schemas.openxmlformats.org/officeDocument/2006/relationships/image" Target="../media/image66.jpeg"/><Relationship Id="rId65" Type="http://schemas.openxmlformats.org/officeDocument/2006/relationships/image" Target="../media/image71.jpeg"/><Relationship Id="rId73" Type="http://schemas.openxmlformats.org/officeDocument/2006/relationships/image" Target="../media/image79.png"/><Relationship Id="rId78" Type="http://schemas.microsoft.com/office/2007/relationships/hdphoto" Target="../media/hdphoto4.wdp"/><Relationship Id="rId81" Type="http://schemas.openxmlformats.org/officeDocument/2006/relationships/image" Target="../media/image86.jpeg"/><Relationship Id="rId86" Type="http://schemas.openxmlformats.org/officeDocument/2006/relationships/image" Target="../media/image91.jpeg"/><Relationship Id="rId94" Type="http://schemas.openxmlformats.org/officeDocument/2006/relationships/image" Target="../media/image98.jpeg"/><Relationship Id="rId99" Type="http://schemas.microsoft.com/office/2007/relationships/hdphoto" Target="../media/hdphoto6.wdp"/><Relationship Id="rId101" Type="http://schemas.openxmlformats.org/officeDocument/2006/relationships/image" Target="../media/image104.png"/><Relationship Id="rId4" Type="http://schemas.openxmlformats.org/officeDocument/2006/relationships/image" Target="../media/image12.jpeg"/><Relationship Id="rId9" Type="http://schemas.openxmlformats.org/officeDocument/2006/relationships/image" Target="../media/image17.png"/><Relationship Id="rId13" Type="http://schemas.openxmlformats.org/officeDocument/2006/relationships/image" Target="../media/image21.jpeg"/><Relationship Id="rId18" Type="http://schemas.openxmlformats.org/officeDocument/2006/relationships/image" Target="../media/image26.jpeg"/><Relationship Id="rId39" Type="http://schemas.openxmlformats.org/officeDocument/2006/relationships/image" Target="../media/image46.jpeg"/><Relationship Id="rId109" Type="http://schemas.openxmlformats.org/officeDocument/2006/relationships/image" Target="../media/image112.jpeg"/><Relationship Id="rId34" Type="http://schemas.microsoft.com/office/2007/relationships/hdphoto" Target="../media/hdphoto2.wdp"/><Relationship Id="rId50" Type="http://schemas.openxmlformats.org/officeDocument/2006/relationships/image" Target="../media/image57.png"/><Relationship Id="rId55" Type="http://schemas.openxmlformats.org/officeDocument/2006/relationships/image" Target="../media/image62.jpeg"/><Relationship Id="rId76" Type="http://schemas.openxmlformats.org/officeDocument/2006/relationships/image" Target="../media/image82.jpeg"/><Relationship Id="rId97" Type="http://schemas.openxmlformats.org/officeDocument/2006/relationships/image" Target="../media/image101.png"/><Relationship Id="rId104" Type="http://schemas.openxmlformats.org/officeDocument/2006/relationships/image" Target="../media/image107.png"/><Relationship Id="rId7" Type="http://schemas.openxmlformats.org/officeDocument/2006/relationships/image" Target="../media/image15.jpeg"/><Relationship Id="rId71" Type="http://schemas.openxmlformats.org/officeDocument/2006/relationships/image" Target="../media/image77.jpeg"/><Relationship Id="rId92" Type="http://schemas.openxmlformats.org/officeDocument/2006/relationships/image" Target="../media/image9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neozeo75/azure-iot-workshop"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5815"/>
          </a:xfrm>
          <a:prstGeom prst="rect">
            <a:avLst/>
          </a:prstGeom>
        </p:spPr>
      </p:pic>
      <p:sp>
        <p:nvSpPr>
          <p:cNvPr id="5" name="Rectangle: Rounded Corners 4"/>
          <p:cNvSpPr/>
          <p:nvPr/>
        </p:nvSpPr>
        <p:spPr bwMode="auto">
          <a:xfrm>
            <a:off x="226650" y="179754"/>
            <a:ext cx="4032736" cy="6416432"/>
          </a:xfrm>
          <a:prstGeom prst="roundRect">
            <a:avLst>
              <a:gd name="adj" fmla="val 0"/>
            </a:avLst>
          </a:prstGeom>
          <a:solidFill>
            <a:schemeClr val="bg2">
              <a:lumMod val="2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600" dirty="0">
                <a:solidFill>
                  <a:schemeClr val="bg1"/>
                </a:solidFill>
                <a:ea typeface="Segoe UI" pitchFamily="34" charset="0"/>
                <a:cs typeface="Segoe UI" pitchFamily="34" charset="0"/>
              </a:rPr>
              <a:t>Internet of Your Things </a:t>
            </a:r>
          </a:p>
          <a:p>
            <a:pPr defTabSz="932472" fontAlgn="base">
              <a:lnSpc>
                <a:spcPct val="90000"/>
              </a:lnSpc>
              <a:spcBef>
                <a:spcPct val="0"/>
              </a:spcBef>
              <a:spcAft>
                <a:spcPct val="0"/>
              </a:spcAft>
            </a:pPr>
            <a:r>
              <a:rPr lang="en-US" sz="3200" dirty="0">
                <a:solidFill>
                  <a:schemeClr val="bg1"/>
                </a:solidFill>
                <a:ea typeface="Segoe UI" pitchFamily="34" charset="0"/>
                <a:cs typeface="Segoe UI" pitchFamily="34" charset="0"/>
              </a:rPr>
              <a:t>with </a:t>
            </a:r>
            <a:endParaRPr lang="en-US" sz="46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r>
              <a:rPr lang="en-US" sz="4600" dirty="0">
                <a:solidFill>
                  <a:schemeClr val="bg1"/>
                </a:solidFill>
                <a:ea typeface="Segoe UI" pitchFamily="34" charset="0"/>
                <a:cs typeface="Segoe UI" pitchFamily="34" charset="0"/>
              </a:rPr>
              <a:t>Microsoft Azure</a:t>
            </a:r>
          </a:p>
          <a:p>
            <a:pPr defTabSz="932472" fontAlgn="base">
              <a:lnSpc>
                <a:spcPct val="90000"/>
              </a:lnSpc>
              <a:spcBef>
                <a:spcPct val="0"/>
              </a:spcBef>
              <a:spcAft>
                <a:spcPct val="0"/>
              </a:spcAft>
            </a:pPr>
            <a:endParaRPr lang="en-US" sz="4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endParaRPr lang="en-US" sz="2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endParaRPr lang="en-US" sz="2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endParaRPr lang="en-US" sz="2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endParaRPr lang="en-US" sz="2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endParaRPr lang="en-US" sz="2800" dirty="0">
              <a:solidFill>
                <a:schemeClr val="bg1"/>
              </a:solidFill>
              <a:ea typeface="Segoe UI" pitchFamily="34" charset="0"/>
              <a:cs typeface="Segoe UI" pitchFamily="34" charset="0"/>
            </a:endParaRPr>
          </a:p>
          <a:p>
            <a:pPr defTabSz="932472" fontAlgn="base">
              <a:lnSpc>
                <a:spcPct val="90000"/>
              </a:lnSpc>
              <a:spcBef>
                <a:spcPct val="0"/>
              </a:spcBef>
              <a:spcAft>
                <a:spcPct val="0"/>
              </a:spcAft>
            </a:pPr>
            <a:r>
              <a:rPr lang="en-US" sz="2800" dirty="0">
                <a:solidFill>
                  <a:schemeClr val="bg1"/>
                </a:solidFill>
                <a:ea typeface="Segoe UI" pitchFamily="34" charset="0"/>
                <a:cs typeface="Segoe UI" pitchFamily="34" charset="0"/>
              </a:rPr>
              <a:t>Patrick Shim</a:t>
            </a:r>
          </a:p>
          <a:p>
            <a:pP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Global Black Belt TSP / Azure IoT</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Tree>
    <p:extLst>
      <p:ext uri="{BB962C8B-B14F-4D97-AF65-F5344CB8AC3E}">
        <p14:creationId xmlns:p14="http://schemas.microsoft.com/office/powerpoint/2010/main" val="1785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105"/>
            <a:ext cx="10349571" cy="6905105"/>
          </a:xfrm>
          <a:prstGeom prst="rect">
            <a:avLst/>
          </a:prstGeom>
        </p:spPr>
      </p:pic>
      <p:sp>
        <p:nvSpPr>
          <p:cNvPr id="10" name="Cloud 9"/>
          <p:cNvSpPr/>
          <p:nvPr/>
        </p:nvSpPr>
        <p:spPr bwMode="auto">
          <a:xfrm>
            <a:off x="7658794" y="105295"/>
            <a:ext cx="4477789" cy="2815244"/>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7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668449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2" name="Rectangle 1"/>
          <p:cNvSpPr/>
          <p:nvPr/>
        </p:nvSpPr>
        <p:spPr bwMode="auto">
          <a:xfrm>
            <a:off x="0" y="0"/>
            <a:ext cx="964276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07432" y="3030969"/>
            <a:ext cx="9290750" cy="879793"/>
          </a:xfrm>
          <a:prstGeom prst="rect">
            <a:avLst/>
          </a:prstGeom>
        </p:spPr>
        <p:txBody>
          <a:bodyPr wrap="square">
            <a:spAutoFit/>
          </a:bodyPr>
          <a:lstStyle/>
          <a:p>
            <a:pPr lvl="0" defTabSz="914367" fontAlgn="base">
              <a:lnSpc>
                <a:spcPct val="90000"/>
              </a:lnSpc>
              <a:spcBef>
                <a:spcPct val="0"/>
              </a:spcBef>
              <a:spcAft>
                <a:spcPct val="0"/>
              </a:spcAft>
            </a:pPr>
            <a:r>
              <a:rPr lang="en-US" sz="5686" spc="-100" dirty="0">
                <a:ln w="3175">
                  <a:noFill/>
                </a:ln>
                <a:solidFill>
                  <a:schemeClr val="bg1">
                    <a:lumMod val="50000"/>
                  </a:schemeClr>
                </a:solidFill>
                <a:latin typeface="+mj-lt"/>
                <a:cs typeface="Segoe UI" pitchFamily="34" charset="0"/>
              </a:rPr>
              <a:t>IoT Device and Cloud Patterns</a:t>
            </a:r>
          </a:p>
        </p:txBody>
      </p:sp>
    </p:spTree>
    <p:extLst>
      <p:ext uri="{BB962C8B-B14F-4D97-AF65-F5344CB8AC3E}">
        <p14:creationId xmlns:p14="http://schemas.microsoft.com/office/powerpoint/2010/main" val="262981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ext uri="{D42A27DB-BD31-4B8C-83A1-F6EECF244321}">
                <p14:modId xmlns:p14="http://schemas.microsoft.com/office/powerpoint/2010/main" val="1065241212"/>
              </p:ext>
            </p:extLst>
          </p:nvPr>
        </p:nvGraphicFramePr>
        <p:xfrm>
          <a:off x="5148350" y="2122516"/>
          <a:ext cx="6505694" cy="3819544"/>
        </p:xfrm>
        <a:graphic>
          <a:graphicData uri="http://schemas.openxmlformats.org/drawingml/2006/table">
            <a:tbl>
              <a:tblPr firstRow="1" bandRow="1">
                <a:tableStyleId>{5C22544A-7EE6-4342-B048-85BDC9FD1C3A}</a:tableStyleId>
              </a:tblPr>
              <a:tblGrid>
                <a:gridCol w="665758">
                  <a:extLst>
                    <a:ext uri="{9D8B030D-6E8A-4147-A177-3AD203B41FA5}">
                      <a16:colId xmlns:a16="http://schemas.microsoft.com/office/drawing/2014/main" val="20000"/>
                    </a:ext>
                  </a:extLst>
                </a:gridCol>
                <a:gridCol w="5839936">
                  <a:extLst>
                    <a:ext uri="{9D8B030D-6E8A-4147-A177-3AD203B41FA5}">
                      <a16:colId xmlns:a16="http://schemas.microsoft.com/office/drawing/2014/main" val="20001"/>
                    </a:ext>
                  </a:extLst>
                </a:gridCol>
              </a:tblGrid>
              <a:tr h="123027">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1035025">
                <a:tc gridSpan="2">
                  <a:txBody>
                    <a:bodyPr/>
                    <a:lstStyle/>
                    <a:p>
                      <a:pPr marL="0" indent="0">
                        <a:buNone/>
                      </a:pPr>
                      <a:r>
                        <a:rPr lang="en-US" sz="3100" kern="1200" dirty="0">
                          <a:solidFill>
                            <a:schemeClr val="tx2"/>
                          </a:solidFill>
                          <a:latin typeface="+mj-lt"/>
                          <a:ea typeface="+mn-ea"/>
                          <a:cs typeface="+mn-cs"/>
                        </a:rPr>
                        <a:t>Three parts of an</a:t>
                      </a:r>
                      <a:r>
                        <a:rPr lang="en-US" sz="3100" kern="1200" baseline="0" dirty="0">
                          <a:solidFill>
                            <a:schemeClr val="tx2"/>
                          </a:solidFill>
                          <a:latin typeface="+mj-lt"/>
                          <a:ea typeface="+mn-ea"/>
                          <a:cs typeface="+mn-cs"/>
                        </a:rPr>
                        <a:t> </a:t>
                      </a:r>
                      <a:r>
                        <a:rPr lang="en-US" sz="3100" kern="1200" dirty="0">
                          <a:solidFill>
                            <a:schemeClr val="tx2"/>
                          </a:solidFill>
                          <a:latin typeface="+mj-lt"/>
                          <a:ea typeface="+mn-ea"/>
                          <a:cs typeface="+mn-cs"/>
                        </a:rPr>
                        <a:t>IoT solution</a:t>
                      </a:r>
                    </a:p>
                    <a:p>
                      <a:pPr marL="0" indent="0">
                        <a:buNone/>
                      </a:pPr>
                      <a:endParaRPr lang="en-US" sz="3100" kern="1200" dirty="0">
                        <a:solidFill>
                          <a:schemeClr val="tx2"/>
                        </a:solidFill>
                        <a:latin typeface="+mj-lt"/>
                        <a:ea typeface="+mn-ea"/>
                        <a:cs typeface="+mn-cs"/>
                      </a:endParaRPr>
                    </a:p>
                  </a:txBody>
                  <a:tcPr marL="89642" marR="89642" marT="44821" marB="44821">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887164">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887164">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887164">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70031133"/>
              </p:ext>
            </p:extLst>
          </p:nvPr>
        </p:nvGraphicFramePr>
        <p:xfrm>
          <a:off x="866856" y="2122516"/>
          <a:ext cx="4148489" cy="3825089"/>
        </p:xfrm>
        <a:graphic>
          <a:graphicData uri="http://schemas.openxmlformats.org/drawingml/2006/table">
            <a:tbl>
              <a:tblPr firstRow="1" bandRow="1">
                <a:tableStyleId>{5C22544A-7EE6-4342-B048-85BDC9FD1C3A}</a:tableStyleId>
              </a:tblPr>
              <a:tblGrid>
                <a:gridCol w="4148489">
                  <a:extLst>
                    <a:ext uri="{9D8B030D-6E8A-4147-A177-3AD203B41FA5}">
                      <a16:colId xmlns:a16="http://schemas.microsoft.com/office/drawing/2014/main" val="20000"/>
                    </a:ext>
                  </a:extLst>
                </a:gridCol>
              </a:tblGrid>
              <a:tr h="12931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980149">
                <a:tc>
                  <a:txBody>
                    <a:bodyPr/>
                    <a:lstStyle/>
                    <a:p>
                      <a:endParaRPr lang="en-US" sz="1700" dirty="0"/>
                    </a:p>
                  </a:txBody>
                  <a:tcPr marL="89642" marR="89642" marT="44821" marB="44821">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7890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Easy to provision, use and manage</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7890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Pay as you go, scale as you need</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890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Global reach, hyper scale</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7890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End to end security &amp; privacy</a:t>
                      </a:r>
                    </a:p>
                  </a:txBody>
                  <a:tcPr marL="89642" marR="89642" marT="44821" marB="44821"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48214" y="1187939"/>
            <a:ext cx="2878283" cy="1932563"/>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r>
                <a:rPr lang="en-US" sz="4313" kern="0" spc="-147" dirty="0">
                  <a:solidFill>
                    <a:srgbClr val="FFFFFF"/>
                  </a:solidFill>
                  <a:latin typeface="Segoe UI Light"/>
                </a:rPr>
                <a:t>Azure IoT</a:t>
              </a:r>
            </a:p>
          </p:txBody>
        </p:sp>
      </p:grpSp>
    </p:spTree>
    <p:extLst>
      <p:ext uri="{BB962C8B-B14F-4D97-AF65-F5344CB8AC3E}">
        <p14:creationId xmlns:p14="http://schemas.microsoft.com/office/powerpoint/2010/main" val="3034378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loud"/>
          <p:cNvSpPr>
            <a:spLocks noChangeAspect="1"/>
          </p:cNvSpPr>
          <p:nvPr/>
        </p:nvSpPr>
        <p:spPr bwMode="black">
          <a:xfrm>
            <a:off x="1131650" y="972967"/>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sp>
        <p:nvSpPr>
          <p:cNvPr id="57" name="Title 1"/>
          <p:cNvSpPr>
            <a:spLocks noGrp="1"/>
          </p:cNvSpPr>
          <p:nvPr>
            <p:ph type="title" idx="4294967295"/>
          </p:nvPr>
        </p:nvSpPr>
        <p:spPr>
          <a:xfrm>
            <a:off x="234053" y="312698"/>
            <a:ext cx="11653523" cy="896425"/>
          </a:xfrm>
        </p:spPr>
        <p:txBody>
          <a:bodyPr/>
          <a:lstStyle/>
          <a:p>
            <a:r>
              <a:rPr lang="en-US" dirty="0"/>
              <a:t>Azure </a:t>
            </a:r>
            <a:r>
              <a:rPr lang="en-US" dirty="0" err="1"/>
              <a:t>IoT</a:t>
            </a:r>
            <a:r>
              <a:rPr lang="en-US" dirty="0"/>
              <a:t> Reference Architecture</a:t>
            </a:r>
          </a:p>
        </p:txBody>
      </p:sp>
      <p:grpSp>
        <p:nvGrpSpPr>
          <p:cNvPr id="58" name="Group 57"/>
          <p:cNvGrpSpPr/>
          <p:nvPr/>
        </p:nvGrpSpPr>
        <p:grpSpPr>
          <a:xfrm>
            <a:off x="643525" y="1375571"/>
            <a:ext cx="10782518" cy="4461002"/>
            <a:chOff x="656428" y="1402658"/>
            <a:chExt cx="10998730" cy="4550454"/>
          </a:xfrm>
        </p:grpSpPr>
        <p:cxnSp>
          <p:nvCxnSpPr>
            <p:cNvPr id="59" name="Straight Arrow Connector 58"/>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60" name="Oval 59"/>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895698">
                <a:defRPr/>
              </a:pPr>
              <a:endParaRPr lang="en-US" sz="1074" kern="0">
                <a:solidFill>
                  <a:prstClr val="white"/>
                </a:solidFill>
                <a:cs typeface="Arial" panose="020B0604020202020204" pitchFamily="34" charset="0"/>
              </a:endParaRPr>
            </a:p>
          </p:txBody>
        </p:sp>
        <p:sp>
          <p:nvSpPr>
            <p:cNvPr id="61" name="Oval 60"/>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895698">
                <a:defRPr/>
              </a:pPr>
              <a:endParaRPr lang="en-US" sz="1074" kern="0">
                <a:solidFill>
                  <a:prstClr val="white"/>
                </a:solidFill>
                <a:cs typeface="Arial" panose="020B0604020202020204" pitchFamily="34" charset="0"/>
              </a:endParaRPr>
            </a:p>
          </p:txBody>
        </p:sp>
        <p:sp>
          <p:nvSpPr>
            <p:cNvPr id="62" name="Rectangle 61"/>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895698">
                <a:defRPr/>
              </a:pPr>
              <a:endParaRPr lang="en-US" sz="1074" kern="0" dirty="0">
                <a:solidFill>
                  <a:prstClr val="black"/>
                </a:solidFill>
                <a:cs typeface="Arial" panose="020B0604020202020204" pitchFamily="34" charset="0"/>
              </a:endParaRPr>
            </a:p>
          </p:txBody>
        </p:sp>
        <p:cxnSp>
          <p:nvCxnSpPr>
            <p:cNvPr id="63" name="Straight Arrow Connector 62"/>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64" name="Rectangle 63"/>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Solution Portal</a:t>
              </a:r>
            </a:p>
          </p:txBody>
        </p:sp>
        <p:cxnSp>
          <p:nvCxnSpPr>
            <p:cNvPr id="65" name="Straight Arrow Connector 64"/>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66" name="Rectangle 65"/>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Provisioning API</a:t>
              </a:r>
            </a:p>
          </p:txBody>
        </p:sp>
        <p:sp>
          <p:nvSpPr>
            <p:cNvPr id="67" name="Rectangle 66"/>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Identity &amp; Registry Stores</a:t>
              </a:r>
            </a:p>
          </p:txBody>
        </p:sp>
        <p:cxnSp>
          <p:nvCxnSpPr>
            <p:cNvPr id="68" name="Straight Arrow Connector 67"/>
            <p:cNvCxnSpPr>
              <a:stCxn id="66"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69" name="Straight Arrow Connector 68"/>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70" name="Oval 69"/>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895698">
                <a:defRPr/>
              </a:pPr>
              <a:endParaRPr lang="en-US" sz="1074" kern="0">
                <a:solidFill>
                  <a:prstClr val="white"/>
                </a:solidFill>
                <a:cs typeface="Arial" panose="020B0604020202020204" pitchFamily="34" charset="0"/>
              </a:endParaRPr>
            </a:p>
          </p:txBody>
        </p:sp>
        <p:sp>
          <p:nvSpPr>
            <p:cNvPr id="71" name="Rectangle 70"/>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Stream Event Processor</a:t>
              </a:r>
            </a:p>
          </p:txBody>
        </p:sp>
        <p:sp>
          <p:nvSpPr>
            <p:cNvPr id="72" name="Rectangle 7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895698"/>
              <a:r>
                <a:rPr lang="en-US" sz="1371" kern="0" dirty="0">
                  <a:solidFill>
                    <a:srgbClr val="FFFFFF"/>
                  </a:solidFill>
                  <a:cs typeface="Arial" panose="020B0604020202020204" pitchFamily="34" charset="0"/>
                </a:rPr>
                <a:t>Analytics/ Machine Learning</a:t>
              </a:r>
            </a:p>
          </p:txBody>
        </p:sp>
        <p:cxnSp>
          <p:nvCxnSpPr>
            <p:cNvPr id="73" name="Straight Arrow Connector 72"/>
            <p:cNvCxnSpPr>
              <a:endCxn id="71"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74" name="Rectangle 73"/>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895698">
                <a:defRPr/>
              </a:pPr>
              <a:r>
                <a:rPr lang="en-US" sz="1371" kern="0" dirty="0">
                  <a:solidFill>
                    <a:srgbClr val="FFFFFF"/>
                  </a:solidFill>
                  <a:cs typeface="Arial" panose="020B0604020202020204" pitchFamily="34" charset="0"/>
                </a:rPr>
                <a:t>Data Visualization &amp; Presentation</a:t>
              </a:r>
            </a:p>
          </p:txBody>
        </p:sp>
        <p:sp>
          <p:nvSpPr>
            <p:cNvPr id="75" name="L-Shape 74"/>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Device State Store</a:t>
              </a:r>
            </a:p>
          </p:txBody>
        </p:sp>
        <p:sp>
          <p:nvSpPr>
            <p:cNvPr id="76" name="Rectangle 75"/>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895698">
                <a:defRPr/>
              </a:pPr>
              <a:r>
                <a:rPr lang="en-US" sz="1371" kern="0" dirty="0">
                  <a:solidFill>
                    <a:sysClr val="windowText" lastClr="000000"/>
                  </a:solidFill>
                  <a:cs typeface="Arial" panose="020B0604020202020204" pitchFamily="34" charset="0"/>
                </a:rPr>
                <a:t>Gateway</a:t>
              </a:r>
            </a:p>
            <a:p>
              <a:pPr algn="ctr" defTabSz="895698">
                <a:defRPr/>
              </a:pPr>
              <a:endParaRPr lang="en-US" sz="1371" kern="0" dirty="0">
                <a:solidFill>
                  <a:prstClr val="black"/>
                </a:solidFill>
                <a:cs typeface="Arial" panose="020B0604020202020204" pitchFamily="34" charset="0"/>
              </a:endParaRPr>
            </a:p>
          </p:txBody>
        </p:sp>
        <p:sp>
          <p:nvSpPr>
            <p:cNvPr id="77" name="Rectangle 76"/>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895698"/>
              <a:r>
                <a:rPr lang="en-US" sz="1371" kern="0" dirty="0">
                  <a:solidFill>
                    <a:srgbClr val="FFFFFF"/>
                  </a:solidFill>
                  <a:cs typeface="Arial" panose="020B0604020202020204" pitchFamily="34" charset="0"/>
                </a:rPr>
                <a:t>Storage</a:t>
              </a:r>
            </a:p>
            <a:p>
              <a:pPr defTabSz="895698"/>
              <a:endParaRPr lang="en-US" sz="1371" kern="0" dirty="0">
                <a:solidFill>
                  <a:srgbClr val="FFFFFF"/>
                </a:solidFill>
                <a:cs typeface="Arial" panose="020B0604020202020204" pitchFamily="34" charset="0"/>
              </a:endParaRPr>
            </a:p>
          </p:txBody>
        </p:sp>
        <p:cxnSp>
          <p:nvCxnSpPr>
            <p:cNvPr id="78" name="Straight Arrow Connector 77"/>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727"/>
              <a:r>
                <a:rPr lang="en-US" sz="1371" dirty="0">
                  <a:solidFill>
                    <a:schemeClr val="bg1"/>
                  </a:solidFill>
                </a:rPr>
                <a:t>IP capable devices</a:t>
              </a:r>
              <a:br>
                <a:rPr lang="en-US" sz="1371" dirty="0">
                  <a:solidFill>
                    <a:schemeClr val="bg1"/>
                  </a:solidFill>
                </a:rPr>
              </a:br>
              <a:endParaRPr lang="en-US" sz="1175" dirty="0">
                <a:solidFill>
                  <a:schemeClr val="bg1"/>
                </a:solidFill>
              </a:endParaRPr>
            </a:p>
          </p:txBody>
        </p:sp>
        <p:sp>
          <p:nvSpPr>
            <p:cNvPr id="80" name="TextBox 79"/>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727"/>
              <a:r>
                <a:rPr lang="en-US" sz="1371" dirty="0">
                  <a:solidFill>
                    <a:schemeClr val="bg1"/>
                  </a:solidFill>
                </a:rPr>
                <a:t>Existing IoT devices</a:t>
              </a:r>
            </a:p>
            <a:p>
              <a:pPr algn="l" defTabSz="878727"/>
              <a:endParaRPr lang="en-US" sz="1173" dirty="0">
                <a:solidFill>
                  <a:schemeClr val="bg1"/>
                </a:solidFill>
              </a:endParaRPr>
            </a:p>
          </p:txBody>
        </p:sp>
        <p:sp>
          <p:nvSpPr>
            <p:cNvPr id="81" name="TextBox 80"/>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727"/>
              <a:r>
                <a:rPr lang="en-US" sz="1371" dirty="0">
                  <a:solidFill>
                    <a:schemeClr val="bg1"/>
                  </a:solidFill>
                </a:rPr>
                <a:t>Low power devices </a:t>
              </a:r>
            </a:p>
          </p:txBody>
        </p:sp>
        <p:sp>
          <p:nvSpPr>
            <p:cNvPr id="82" name="Rectangle 81"/>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3428" tIns="179158" rIns="89642" bIns="143326" numCol="1" rtlCol="0" anchor="ctr" anchorCtr="0" compatLnSpc="1">
              <a:prstTxWarp prst="textNoShape">
                <a:avLst/>
              </a:prstTxWarp>
              <a:noAutofit/>
            </a:bodyPr>
            <a:lstStyle/>
            <a:p>
              <a:pPr defTabSz="913225" fontAlgn="base">
                <a:lnSpc>
                  <a:spcPct val="90000"/>
                </a:lnSpc>
                <a:spcBef>
                  <a:spcPct val="0"/>
                </a:spcBef>
                <a:spcAft>
                  <a:spcPct val="0"/>
                </a:spcAft>
              </a:pPr>
              <a:r>
                <a:rPr lang="en-US" sz="1567" kern="0" dirty="0">
                  <a:solidFill>
                    <a:srgbClr val="FFFFFF"/>
                  </a:solidFill>
                </a:rPr>
                <a:t>Presentation </a:t>
              </a:r>
              <a:endParaRPr lang="en-US" sz="1371" kern="0" dirty="0">
                <a:solidFill>
                  <a:srgbClr val="FFFFFF"/>
                </a:solidFill>
              </a:endParaRPr>
            </a:p>
          </p:txBody>
        </p:sp>
        <p:sp>
          <p:nvSpPr>
            <p:cNvPr id="83" name="Rectangle 82"/>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3428" tIns="179158" rIns="89642" bIns="143326" numCol="1" rtlCol="0" anchor="ctr" anchorCtr="0" compatLnSpc="1">
              <a:prstTxWarp prst="textNoShape">
                <a:avLst/>
              </a:prstTxWarp>
              <a:noAutofit/>
            </a:bodyPr>
            <a:lstStyle/>
            <a:p>
              <a:pPr defTabSz="913225" fontAlgn="base">
                <a:lnSpc>
                  <a:spcPct val="90000"/>
                </a:lnSpc>
                <a:spcBef>
                  <a:spcPct val="0"/>
                </a:spcBef>
                <a:spcAft>
                  <a:spcPct val="0"/>
                </a:spcAft>
                <a:defRPr/>
              </a:pPr>
              <a:r>
                <a:rPr lang="en-US" sz="1567" kern="0" dirty="0">
                  <a:solidFill>
                    <a:srgbClr val="FFFFFF"/>
                  </a:solidFill>
                </a:rPr>
                <a:t>Device and Event Processing</a:t>
              </a:r>
            </a:p>
          </p:txBody>
        </p:sp>
        <p:sp>
          <p:nvSpPr>
            <p:cNvPr id="84" name="Rectangle 83"/>
            <p:cNvSpPr/>
            <p:nvPr/>
          </p:nvSpPr>
          <p:spPr bwMode="auto">
            <a:xfrm>
              <a:off x="2421491" y="1402662"/>
              <a:ext cx="1449767" cy="732619"/>
            </a:xfrm>
            <a:prstGeom prst="rect">
              <a:avLst/>
            </a:prstGeom>
            <a:solidFill>
              <a:schemeClr val="bg2">
                <a:lumMod val="75000"/>
              </a:schemeClr>
            </a:solidFill>
            <a:ln w="10795" cap="flat" cmpd="sng" algn="ctr">
              <a:noFill/>
              <a:prstDash val="solid"/>
              <a:headEnd type="none" w="med" len="med"/>
              <a:tailEnd type="none" w="med" len="med"/>
            </a:ln>
            <a:effectLst/>
          </p:spPr>
          <p:txBody>
            <a:bodyPr vert="horz" wrap="square" lIns="143428" tIns="179158" rIns="89642" bIns="143326" numCol="1" rtlCol="0" anchor="ctr" anchorCtr="0" compatLnSpc="1">
              <a:prstTxWarp prst="textNoShape">
                <a:avLst/>
              </a:prstTxWarp>
              <a:noAutofit/>
            </a:bodyPr>
            <a:lstStyle/>
            <a:p>
              <a:pPr defTabSz="913225" fontAlgn="base">
                <a:lnSpc>
                  <a:spcPct val="90000"/>
                </a:lnSpc>
                <a:spcBef>
                  <a:spcPct val="0"/>
                </a:spcBef>
                <a:spcAft>
                  <a:spcPct val="0"/>
                </a:spcAft>
                <a:defRPr/>
              </a:pPr>
              <a:r>
                <a:rPr lang="en-US" sz="1567" kern="0" dirty="0">
                  <a:solidFill>
                    <a:srgbClr val="FFFFFF"/>
                  </a:solidFill>
                </a:rPr>
                <a:t>Data Transport</a:t>
              </a:r>
            </a:p>
          </p:txBody>
        </p:sp>
        <p:sp>
          <p:nvSpPr>
            <p:cNvPr id="85" name="Rectangle 8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3428" tIns="179158" rIns="89642" bIns="143326" numCol="1" rtlCol="0" anchor="ctr" anchorCtr="0" compatLnSpc="1">
              <a:prstTxWarp prst="textNoShape">
                <a:avLst/>
              </a:prstTxWarp>
              <a:noAutofit/>
            </a:bodyPr>
            <a:lstStyle/>
            <a:p>
              <a:pPr defTabSz="913225" fontAlgn="base">
                <a:spcBef>
                  <a:spcPct val="0"/>
                </a:spcBef>
                <a:spcAft>
                  <a:spcPct val="0"/>
                </a:spcAft>
                <a:defRPr/>
              </a:pPr>
              <a:r>
                <a:rPr lang="en-US" sz="1567" kern="0" dirty="0">
                  <a:solidFill>
                    <a:srgbClr val="FFFFFF"/>
                  </a:solidFill>
                </a:rPr>
                <a:t>Devices and Data Sources</a:t>
              </a:r>
            </a:p>
          </p:txBody>
        </p:sp>
        <p:cxnSp>
          <p:nvCxnSpPr>
            <p:cNvPr id="86" name="Elbow Connector 24"/>
            <p:cNvCxnSpPr>
              <a:stCxn id="71"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8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Cloud Gate-way</a:t>
              </a:r>
            </a:p>
          </p:txBody>
        </p:sp>
        <p:sp>
          <p:nvSpPr>
            <p:cNvPr id="90" name="Rectangle 89"/>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895698"/>
              <a:r>
                <a:rPr lang="en-US" sz="1371" kern="0" dirty="0">
                  <a:solidFill>
                    <a:prstClr val="white"/>
                  </a:solidFill>
                  <a:cs typeface="Arial" panose="020B0604020202020204" pitchFamily="34" charset="0"/>
                </a:rPr>
                <a:t>Agent</a:t>
              </a:r>
              <a:br>
                <a:rPr lang="en-US" sz="1371" kern="0" dirty="0">
                  <a:solidFill>
                    <a:prstClr val="white"/>
                  </a:solidFill>
                  <a:cs typeface="Arial" panose="020B0604020202020204" pitchFamily="34" charset="0"/>
                </a:rPr>
              </a:br>
              <a:r>
                <a:rPr lang="en-US" sz="1371" kern="0" dirty="0">
                  <a:solidFill>
                    <a:prstClr val="white"/>
                  </a:solidFill>
                  <a:cs typeface="Arial" panose="020B0604020202020204" pitchFamily="34" charset="0"/>
                </a:rPr>
                <a:t>Libs</a:t>
              </a:r>
              <a:endParaRPr lang="en-US" sz="1173" kern="0" dirty="0">
                <a:solidFill>
                  <a:prstClr val="white"/>
                </a:solidFill>
                <a:cs typeface="Arial" panose="020B0604020202020204" pitchFamily="34" charset="0"/>
              </a:endParaRPr>
            </a:p>
          </p:txBody>
        </p:sp>
        <p:cxnSp>
          <p:nvCxnSpPr>
            <p:cNvPr id="91" name="Elbow Connector 13"/>
            <p:cNvCxnSpPr>
              <a:endCxn id="76"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62"/>
            <p:cNvCxnSpPr>
              <a:endCxn id="76"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94" name="Straight Arrow Connector 93"/>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95" name="Rectangle 94"/>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895698"/>
              <a:r>
                <a:rPr lang="en-US" sz="1371" kern="0" dirty="0">
                  <a:solidFill>
                    <a:prstClr val="white"/>
                  </a:solidFill>
                  <a:cs typeface="Arial" panose="020B0604020202020204" pitchFamily="34" charset="0"/>
                </a:rPr>
                <a:t>Agent</a:t>
              </a:r>
              <a:br>
                <a:rPr lang="en-US" sz="1371" kern="0" dirty="0">
                  <a:solidFill>
                    <a:prstClr val="white"/>
                  </a:solidFill>
                  <a:cs typeface="Arial" panose="020B0604020202020204" pitchFamily="34" charset="0"/>
                </a:rPr>
              </a:br>
              <a:r>
                <a:rPr lang="en-US" sz="1371" kern="0" dirty="0">
                  <a:solidFill>
                    <a:prstClr val="white"/>
                  </a:solidFill>
                  <a:cs typeface="Arial" panose="020B0604020202020204" pitchFamily="34" charset="0"/>
                </a:rPr>
                <a:t>Libs</a:t>
              </a:r>
              <a:endParaRPr lang="en-US" sz="1074" kern="0" dirty="0">
                <a:solidFill>
                  <a:prstClr val="white"/>
                </a:solidFill>
                <a:cs typeface="Arial" panose="020B0604020202020204" pitchFamily="34" charset="0"/>
              </a:endParaRPr>
            </a:p>
          </p:txBody>
        </p:sp>
        <p:sp>
          <p:nvSpPr>
            <p:cNvPr id="96" name="Rectangle 95"/>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895698"/>
              <a:r>
                <a:rPr lang="en-US" sz="1371" kern="0" dirty="0">
                  <a:solidFill>
                    <a:srgbClr val="FFFFFF"/>
                  </a:solidFill>
                  <a:cs typeface="Arial" panose="020B0604020202020204" pitchFamily="34" charset="0"/>
                </a:rPr>
                <a:t>Control System Worker Role</a:t>
              </a:r>
            </a:p>
          </p:txBody>
        </p:sp>
        <p:cxnSp>
          <p:nvCxnSpPr>
            <p:cNvPr id="97" name="Straight Arrow Connector 96"/>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6"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895698"/>
              <a:r>
                <a:rPr lang="en-US" sz="1371" kern="0" dirty="0">
                  <a:solidFill>
                    <a:prstClr val="white"/>
                  </a:solidFill>
                  <a:cs typeface="Arial" panose="020B0604020202020204" pitchFamily="34" charset="0"/>
                </a:rPr>
                <a:t>Agent</a:t>
              </a:r>
              <a:br>
                <a:rPr lang="en-US" sz="1371" kern="0" dirty="0">
                  <a:solidFill>
                    <a:prstClr val="white"/>
                  </a:solidFill>
                  <a:cs typeface="Arial" panose="020B0604020202020204" pitchFamily="34" charset="0"/>
                </a:rPr>
              </a:br>
              <a:r>
                <a:rPr lang="en-US" sz="1371" kern="0" dirty="0">
                  <a:solidFill>
                    <a:prstClr val="white"/>
                  </a:solidFill>
                  <a:cs typeface="Arial" panose="020B0604020202020204" pitchFamily="34" charset="0"/>
                </a:rPr>
                <a:t>Libs</a:t>
              </a:r>
            </a:p>
          </p:txBody>
        </p:sp>
      </p:grpSp>
      <p:pic>
        <p:nvPicPr>
          <p:cNvPr id="100" name="Picture 6"/>
          <p:cNvPicPr>
            <a:picLocks noChangeAspect="1"/>
          </p:cNvPicPr>
          <p:nvPr/>
        </p:nvPicPr>
        <p:blipFill>
          <a:blip r:embed="rId2">
            <a:biLevel thresh="25000"/>
            <a:extLst>
              <a:ext uri="{28A0092B-C50C-407E-A947-70E740481C1C}">
                <a14:useLocalDpi xmlns:a14="http://schemas.microsoft.com/office/drawing/2010/main"/>
              </a:ext>
            </a:extLst>
          </a:blip>
          <a:srcRect/>
          <a:stretch>
            <a:fillRect/>
          </a:stretch>
        </p:blipFill>
        <p:spPr bwMode="auto">
          <a:xfrm>
            <a:off x="5306360" y="4790255"/>
            <a:ext cx="442786" cy="38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5229" y="4642197"/>
            <a:ext cx="739031" cy="739031"/>
          </a:xfrm>
          <a:prstGeom prst="rect">
            <a:avLst/>
          </a:prstGeom>
        </p:spPr>
      </p:pic>
      <p:pic>
        <p:nvPicPr>
          <p:cNvPr id="102" name="Picture 11"/>
          <p:cNvPicPr>
            <a:picLocks noChangeAspect="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8711153" y="2425463"/>
            <a:ext cx="367182" cy="36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
          <p:cNvPicPr>
            <a:picLocks noChangeAspect="1"/>
          </p:cNvPicPr>
          <p:nvPr/>
        </p:nvPicPr>
        <p:blipFill>
          <a:blip r:embed="rId4">
            <a:biLevel thresh="25000"/>
            <a:extLst>
              <a:ext uri="{28A0092B-C50C-407E-A947-70E740481C1C}">
                <a14:useLocalDpi xmlns:a14="http://schemas.microsoft.com/office/drawing/2010/main"/>
              </a:ext>
            </a:extLst>
          </a:blip>
          <a:srcRect/>
          <a:stretch>
            <a:fillRect/>
          </a:stretch>
        </p:blipFill>
        <p:spPr bwMode="auto">
          <a:xfrm>
            <a:off x="9957981" y="5040771"/>
            <a:ext cx="421361" cy="41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03"/>
          <p:cNvPicPr>
            <a:picLocks noChangeAspect="1"/>
          </p:cNvPicPr>
          <p:nvPr/>
        </p:nvPicPr>
        <p:blipFill rotWithShape="1">
          <a:blip r:embed="rId5" cstate="screen">
            <a:extLst>
              <a:ext uri="{28A0092B-C50C-407E-A947-70E740481C1C}">
                <a14:useLocalDpi xmlns:a14="http://schemas.microsoft.com/office/drawing/2010/main"/>
              </a:ext>
            </a:extLst>
          </a:blip>
          <a:srcRect t="-1" r="-9452" b="-4026"/>
          <a:stretch/>
        </p:blipFill>
        <p:spPr>
          <a:xfrm>
            <a:off x="10468459" y="5084816"/>
            <a:ext cx="385126" cy="373746"/>
          </a:xfrm>
          <a:prstGeom prst="rect">
            <a:avLst/>
          </a:prstGeom>
        </p:spPr>
      </p:pic>
      <p:pic>
        <p:nvPicPr>
          <p:cNvPr id="105" name="Picture 104"/>
          <p:cNvPicPr>
            <a:picLocks noChangeAspect="1"/>
          </p:cNvPicPr>
          <p:nvPr/>
        </p:nvPicPr>
        <p:blipFill>
          <a:blip r:embed="rId6"/>
          <a:stretch>
            <a:fillRect/>
          </a:stretch>
        </p:blipFill>
        <p:spPr>
          <a:xfrm>
            <a:off x="8715134" y="3848526"/>
            <a:ext cx="373289" cy="373289"/>
          </a:xfrm>
          <a:prstGeom prst="rect">
            <a:avLst/>
          </a:prstGeom>
        </p:spPr>
      </p:pic>
      <p:pic>
        <p:nvPicPr>
          <p:cNvPr id="106" name="Picture 105"/>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8741908" y="5374328"/>
            <a:ext cx="319741" cy="319741"/>
          </a:xfrm>
          <a:prstGeom prst="rect">
            <a:avLst/>
          </a:prstGeom>
        </p:spPr>
      </p:pic>
      <p:grpSp>
        <p:nvGrpSpPr>
          <p:cNvPr id="107" name="Group 106"/>
          <p:cNvGrpSpPr/>
          <p:nvPr/>
        </p:nvGrpSpPr>
        <p:grpSpPr>
          <a:xfrm>
            <a:off x="8511031" y="2936795"/>
            <a:ext cx="776750" cy="776750"/>
            <a:chOff x="4722633" y="4244086"/>
            <a:chExt cx="792325" cy="792325"/>
          </a:xfrm>
        </p:grpSpPr>
        <p:pic>
          <p:nvPicPr>
            <p:cNvPr id="108" name="Picture 10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22633" y="4244086"/>
              <a:ext cx="792325" cy="792325"/>
            </a:xfrm>
            <a:prstGeom prst="rect">
              <a:avLst/>
            </a:prstGeom>
          </p:spPr>
        </p:pic>
        <p:sp>
          <p:nvSpPr>
            <p:cNvPr id="109" name="TextBox 108"/>
            <p:cNvSpPr txBox="1"/>
            <p:nvPr/>
          </p:nvSpPr>
          <p:spPr>
            <a:xfrm>
              <a:off x="4938474" y="4568388"/>
              <a:ext cx="364848" cy="235461"/>
            </a:xfrm>
            <a:prstGeom prst="rect">
              <a:avLst/>
            </a:prstGeom>
            <a:noFill/>
            <a:ln>
              <a:noFill/>
              <a:headEnd type="none" w="med" len="med"/>
              <a:tailEnd type="none" w="med" len="med"/>
            </a:ln>
          </p:spPr>
          <p:txBody>
            <a:bodyPr wrap="square" lIns="0" tIns="0" rIns="0" bIns="0" rtlCol="0">
              <a:spAutoFit/>
            </a:bodyPr>
            <a:lstStyle/>
            <a:p>
              <a:pPr algn="ctr" defTabSz="685607"/>
              <a:r>
                <a:rPr lang="en-US" sz="1500" kern="0" spc="-29" dirty="0">
                  <a:solidFill>
                    <a:srgbClr val="4668C5"/>
                  </a:solidFill>
                  <a:ea typeface="Segoe UI" pitchFamily="34" charset="0"/>
                  <a:cs typeface="Segoe UI" pitchFamily="34" charset="0"/>
                </a:rPr>
                <a:t>{  }</a:t>
              </a:r>
            </a:p>
          </p:txBody>
        </p:sp>
      </p:grpSp>
      <p:pic>
        <p:nvPicPr>
          <p:cNvPr id="110" name="Picture 10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7854" y="4595009"/>
            <a:ext cx="571170" cy="540388"/>
          </a:xfrm>
          <a:prstGeom prst="rect">
            <a:avLst/>
          </a:prstGeom>
        </p:spPr>
      </p:pic>
    </p:spTree>
    <p:extLst>
      <p:ext uri="{BB962C8B-B14F-4D97-AF65-F5344CB8AC3E}">
        <p14:creationId xmlns:p14="http://schemas.microsoft.com/office/powerpoint/2010/main" val="375997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cxnSp>
        <p:nvCxnSpPr>
          <p:cNvPr id="233"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3636"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18790"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895747" fontAlgn="base">
                <a:lnSpc>
                  <a:spcPct val="90000"/>
                </a:lnSpc>
                <a:spcBef>
                  <a:spcPct val="0"/>
                </a:spcBef>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sp>
        <p:nvSpPr>
          <p:cNvPr id="2" name="TextBox 1"/>
          <p:cNvSpPr txBox="1"/>
          <p:nvPr/>
        </p:nvSpPr>
        <p:spPr>
          <a:xfrm>
            <a:off x="5647788" y="1970880"/>
            <a:ext cx="5976165" cy="4227186"/>
          </a:xfrm>
          <a:prstGeom prst="rect">
            <a:avLst/>
          </a:prstGeom>
          <a:noFill/>
        </p:spPr>
        <p:txBody>
          <a:bodyPr wrap="square" lIns="179285" tIns="143428" rIns="179285" bIns="143428" rtlCol="0">
            <a:spAutoFit/>
          </a:bodyPr>
          <a:lstStyle/>
          <a:p>
            <a:pPr defTabSz="896386">
              <a:lnSpc>
                <a:spcPct val="90000"/>
              </a:lnSpc>
              <a:spcAft>
                <a:spcPts val="588"/>
              </a:spcAft>
            </a:pPr>
            <a:r>
              <a:rPr lang="en-US" sz="2353" b="1" kern="0" dirty="0">
                <a:solidFill>
                  <a:schemeClr val="bg1"/>
                </a:solidFill>
                <a:ea typeface="Segoe UI Black" panose="020B0A02040204020203" pitchFamily="34" charset="0"/>
                <a:cs typeface="Segoe UI Black" panose="020B0A02040204020203" pitchFamily="34" charset="0"/>
              </a:rPr>
              <a:t>Event Hubs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High scale telemetry ingestion service</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HTTP/AMQP protocol support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Each Event Hub supports</a:t>
            </a:r>
          </a:p>
          <a:p>
            <a:pPr marL="793328" lvl="1"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1 million publishers</a:t>
            </a:r>
          </a:p>
          <a:p>
            <a:pPr marL="793328" lvl="1"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1GB/s ingress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Generally available worldwide</a:t>
            </a:r>
          </a:p>
          <a:p>
            <a:pPr marL="793328" lvl="1"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Tens of Billions of messages per day</a:t>
            </a:r>
          </a:p>
          <a:p>
            <a:pPr marL="793328" lvl="1"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Tens of TB ingested per day</a:t>
            </a:r>
          </a:p>
          <a:p>
            <a:pPr marL="793328" lvl="1"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236201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647788" y="1970881"/>
            <a:ext cx="5976165" cy="2622001"/>
          </a:xfrm>
          <a:prstGeom prst="rect">
            <a:avLst/>
          </a:prstGeom>
          <a:noFill/>
        </p:spPr>
        <p:txBody>
          <a:bodyPr wrap="square" lIns="179285" tIns="143428" rIns="179285" bIns="143428" rtlCol="0">
            <a:spAutoFit/>
          </a:bodyPr>
          <a:lstStyle/>
          <a:p>
            <a:pPr defTabSz="896386">
              <a:lnSpc>
                <a:spcPct val="90000"/>
              </a:lnSpc>
              <a:spcAft>
                <a:spcPts val="588"/>
              </a:spcAft>
            </a:pPr>
            <a:r>
              <a:rPr lang="en-US" sz="2353" b="1" kern="0" dirty="0">
                <a:solidFill>
                  <a:schemeClr val="bg1"/>
                </a:solidFill>
                <a:ea typeface="Segoe UI Black" panose="020B0A02040204020203" pitchFamily="34" charset="0"/>
                <a:cs typeface="Segoe UI Black" panose="020B0A02040204020203" pitchFamily="34" charset="0"/>
              </a:rPr>
              <a:t>Additional IoT Needs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Command &amp; control</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Device identity</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Device registry</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Device and State management</a:t>
            </a:r>
          </a:p>
          <a:p>
            <a:pPr marL="336145" indent="-336145" defTabSz="896386">
              <a:lnSpc>
                <a:spcPct val="90000"/>
              </a:lnSpc>
              <a:spcAft>
                <a:spcPts val="588"/>
              </a:spcAft>
              <a:buFont typeface="Arial" panose="020B0604020202020204" pitchFamily="34" charset="0"/>
              <a:buChar char="•"/>
            </a:pPr>
            <a:r>
              <a:rPr lang="en-NZ" sz="2353" kern="0" dirty="0">
                <a:solidFill>
                  <a:schemeClr val="bg1"/>
                </a:solidFill>
                <a:cs typeface="Segoe UI Semibold" panose="020B0702040204020203" pitchFamily="34" charset="0"/>
              </a:rPr>
              <a:t>Protocol translation and gateways</a:t>
            </a:r>
            <a:endParaRPr lang="en-US" sz="2353" kern="0" dirty="0">
              <a:solidFill>
                <a:schemeClr val="bg1"/>
              </a:solidFill>
              <a:cs typeface="Segoe UI Semibold" panose="020B0702040204020203" pitchFamily="34" charset="0"/>
            </a:endParaRPr>
          </a:p>
        </p:txBody>
      </p:sp>
      <p:cxnSp>
        <p:nvCxnSpPr>
          <p:cNvPr id="70" name="2 fg"/>
          <p:cNvCxnSpPr/>
          <p:nvPr/>
        </p:nvCxnSpPr>
        <p:spPr>
          <a:xfrm>
            <a:off x="985859"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36790"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59061" y="4860920"/>
            <a:ext cx="753972" cy="1042701"/>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sp>
        <p:nvSpPr>
          <p:cNvPr id="77" name="Rectangle 76"/>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40580"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Device </a:t>
            </a:r>
          </a:p>
          <a:p>
            <a:pPr defTabSz="914225"/>
            <a:r>
              <a:rPr lang="en-US" sz="1568" kern="0" dirty="0">
                <a:solidFill>
                  <a:srgbClr val="FFFFFF"/>
                </a:solidFill>
              </a:rPr>
              <a:t>Connectivity &amp; Management</a:t>
            </a:r>
          </a:p>
        </p:txBody>
      </p:sp>
      <p:grpSp>
        <p:nvGrpSpPr>
          <p:cNvPr id="79" name="1 Devices - sensors"/>
          <p:cNvGrpSpPr/>
          <p:nvPr/>
        </p:nvGrpSpPr>
        <p:grpSpPr>
          <a:xfrm>
            <a:off x="113636" y="2003402"/>
            <a:ext cx="854034" cy="3913119"/>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899415" y="2383171"/>
            <a:ext cx="814064" cy="1041349"/>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18790" y="1970881"/>
            <a:ext cx="1128048" cy="3898663"/>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cxnSp>
        <p:nvCxnSpPr>
          <p:cNvPr id="126" name="2 fg"/>
          <p:cNvCxnSpPr/>
          <p:nvPr/>
        </p:nvCxnSpPr>
        <p:spPr>
          <a:xfrm flipV="1">
            <a:off x="982159"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76699"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983613"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57131" y="3620556"/>
            <a:ext cx="753972" cy="1042701"/>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grpSp>
        <p:nvGrpSpPr>
          <p:cNvPr id="132" name="3 Protocol Adaptation"/>
          <p:cNvGrpSpPr/>
          <p:nvPr/>
        </p:nvGrpSpPr>
        <p:grpSpPr>
          <a:xfrm>
            <a:off x="2106947" y="3621908"/>
            <a:ext cx="792469" cy="1041349"/>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17667"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990196"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990195"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990195"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986128"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989461"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991920"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893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cxnSp>
        <p:nvCxnSpPr>
          <p:cNvPr id="227" name="2 fg"/>
          <p:cNvCxnSpPr/>
          <p:nvPr/>
        </p:nvCxnSpPr>
        <p:spPr>
          <a:xfrm>
            <a:off x="985859"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6790"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59061" y="4860920"/>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sp>
        <p:nvSpPr>
          <p:cNvPr id="28" name="Rectangle 27"/>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0580"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Device </a:t>
            </a:r>
          </a:p>
          <a:p>
            <a:pPr defTabSz="914225"/>
            <a:r>
              <a:rPr lang="en-US" sz="1568" kern="0"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3636"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899415" y="2383171"/>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18790"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cxnSp>
        <p:nvCxnSpPr>
          <p:cNvPr id="138" name="2 fg"/>
          <p:cNvCxnSpPr/>
          <p:nvPr/>
        </p:nvCxnSpPr>
        <p:spPr>
          <a:xfrm flipV="1">
            <a:off x="982159"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6699"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3613"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7131" y="3620556"/>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6947" y="3621908"/>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7667"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990196"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990195"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990195"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6128"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89461"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1920"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787" y="1746775"/>
            <a:ext cx="6440735" cy="5029777"/>
          </a:xfrm>
          <a:prstGeom prst="rect">
            <a:avLst/>
          </a:prstGeom>
          <a:noFill/>
        </p:spPr>
        <p:txBody>
          <a:bodyPr wrap="square" lIns="179285" tIns="143428" rIns="179285" bIns="143428" rtlCol="0">
            <a:spAutoFit/>
          </a:bodyPr>
          <a:lstStyle/>
          <a:p>
            <a:pPr defTabSz="896386">
              <a:lnSpc>
                <a:spcPct val="90000"/>
              </a:lnSpc>
              <a:spcAft>
                <a:spcPts val="588"/>
              </a:spcAft>
            </a:pPr>
            <a:r>
              <a:rPr lang="en-US" sz="2353" b="1" kern="0" dirty="0">
                <a:solidFill>
                  <a:schemeClr val="bg1"/>
                </a:solidFill>
                <a:ea typeface="Segoe UI Black" panose="020B0A02040204020203" pitchFamily="34" charset="0"/>
                <a:cs typeface="Segoe UI Black" panose="020B0A02040204020203" pitchFamily="34" charset="0"/>
              </a:rPr>
              <a:t>Azure </a:t>
            </a:r>
            <a:r>
              <a:rPr lang="en-US" sz="2353" b="1" kern="0" dirty="0" err="1">
                <a:solidFill>
                  <a:schemeClr val="bg1"/>
                </a:solidFill>
                <a:ea typeface="Segoe UI Black" panose="020B0A02040204020203" pitchFamily="34" charset="0"/>
                <a:cs typeface="Segoe UI Black" panose="020B0A02040204020203" pitchFamily="34" charset="0"/>
              </a:rPr>
              <a:t>IoT</a:t>
            </a:r>
            <a:r>
              <a:rPr lang="en-US" sz="2353" b="1" kern="0" dirty="0">
                <a:solidFill>
                  <a:schemeClr val="bg1"/>
                </a:solidFill>
                <a:ea typeface="Segoe UI Black" panose="020B0A02040204020203" pitchFamily="34" charset="0"/>
                <a:cs typeface="Segoe UI Black" panose="020B0A02040204020203" pitchFamily="34" charset="0"/>
              </a:rPr>
              <a:t> Hub</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Bi-directional device &lt;-&gt; cloud </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Up to 10 million devices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Telemetry ingestion</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Command &amp; control</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Device registry &amp; identity</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Bulk import/export of device identities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Device Management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HTTP/AMQP/AMQP-WS/MQTT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Extensible protocol support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Operations Monitoring </a:t>
            </a:r>
            <a:endParaRPr lang="en-US" sz="2353" kern="0" dirty="0">
              <a:gradFill>
                <a:gsLst>
                  <a:gs pos="2917">
                    <a:srgbClr val="404040"/>
                  </a:gs>
                  <a:gs pos="30000">
                    <a:srgbClr val="404040"/>
                  </a:gs>
                </a:gsLst>
                <a:lin ang="5400000" scaled="0"/>
              </a:gradFill>
              <a:cs typeface="Segoe UI Semibold" panose="020B0702040204020203" pitchFamily="34" charset="0"/>
            </a:endParaRPr>
          </a:p>
          <a:p>
            <a:pPr marL="793328" lvl="1" indent="-336145" defTabSz="896386">
              <a:lnSpc>
                <a:spcPct val="90000"/>
              </a:lnSpc>
              <a:spcAft>
                <a:spcPts val="588"/>
              </a:spcAft>
              <a:buFont typeface="Arial" panose="020B0604020202020204" pitchFamily="34" charset="0"/>
              <a:buChar char="•"/>
            </a:pPr>
            <a:endParaRPr lang="en-US" sz="2353" kern="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1963356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cxnSp>
        <p:nvCxnSpPr>
          <p:cNvPr id="227" name="2 fg"/>
          <p:cNvCxnSpPr/>
          <p:nvPr/>
        </p:nvCxnSpPr>
        <p:spPr>
          <a:xfrm>
            <a:off x="985859"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6790"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59061" y="4860920"/>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sp>
        <p:nvSpPr>
          <p:cNvPr id="28" name="Rectangle 27"/>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0580"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Device </a:t>
            </a:r>
          </a:p>
          <a:p>
            <a:pPr defTabSz="914225"/>
            <a:r>
              <a:rPr lang="en-US" sz="1568" kern="0"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3636"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899415" y="2383171"/>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18790"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cxnSp>
        <p:nvCxnSpPr>
          <p:cNvPr id="138" name="2 fg"/>
          <p:cNvCxnSpPr/>
          <p:nvPr/>
        </p:nvCxnSpPr>
        <p:spPr>
          <a:xfrm flipV="1">
            <a:off x="982159"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6699"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3613"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7131" y="3620556"/>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6947" y="3621908"/>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7667"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990196"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990195"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990195"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6128"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89461"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1920"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647787" y="1970881"/>
            <a:ext cx="6440735" cy="3750458"/>
          </a:xfrm>
          <a:prstGeom prst="rect">
            <a:avLst/>
          </a:prstGeom>
          <a:noFill/>
        </p:spPr>
        <p:txBody>
          <a:bodyPr wrap="square" lIns="179285" tIns="143428" rIns="179285" bIns="143428" rtlCol="0">
            <a:spAutoFit/>
          </a:bodyPr>
          <a:lstStyle/>
          <a:p>
            <a:pPr defTabSz="896386">
              <a:lnSpc>
                <a:spcPct val="90000"/>
              </a:lnSpc>
              <a:spcAft>
                <a:spcPts val="588"/>
              </a:spcAft>
            </a:pPr>
            <a:r>
              <a:rPr lang="en-US" sz="2353" b="1" kern="0" dirty="0">
                <a:solidFill>
                  <a:schemeClr val="bg1"/>
                </a:solidFill>
                <a:ea typeface="Segoe UI Black" panose="020B0A02040204020203" pitchFamily="34" charset="0"/>
                <a:cs typeface="Segoe UI Black" panose="020B0A02040204020203" pitchFamily="34" charset="0"/>
              </a:rPr>
              <a:t>Cross-Platform </a:t>
            </a:r>
          </a:p>
          <a:p>
            <a:pPr defTabSz="896386">
              <a:lnSpc>
                <a:spcPct val="90000"/>
              </a:lnSpc>
              <a:spcAft>
                <a:spcPts val="588"/>
              </a:spcAft>
            </a:pPr>
            <a:r>
              <a:rPr lang="en-US" sz="2353" b="1" kern="0" dirty="0">
                <a:solidFill>
                  <a:schemeClr val="bg1"/>
                </a:solidFill>
                <a:ea typeface="Segoe UI Black" panose="020B0A02040204020203" pitchFamily="34" charset="0"/>
                <a:cs typeface="Segoe UI Black" panose="020B0A02040204020203" pitchFamily="34" charset="0"/>
              </a:rPr>
              <a:t>Device Support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Open source “agent” framework</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Simple, secure device &lt;-&gt; cloud connectivity &amp; management</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RTOS, Linux, Windows, Android, iOS</a:t>
            </a:r>
          </a:p>
          <a:p>
            <a:pPr marL="336145" indent="-336145" defTabSz="896386">
              <a:lnSpc>
                <a:spcPct val="90000"/>
              </a:lnSpc>
              <a:spcAft>
                <a:spcPts val="588"/>
              </a:spcAft>
              <a:buFont typeface="Arial" panose="020B0604020202020204" pitchFamily="34" charset="0"/>
              <a:buChar char="•"/>
            </a:pPr>
            <a:r>
              <a:rPr lang="en-US" sz="2353" kern="0" dirty="0">
                <a:solidFill>
                  <a:schemeClr val="bg1"/>
                </a:solidFill>
                <a:cs typeface="Segoe UI Semibold" panose="020B0702040204020203" pitchFamily="34" charset="0"/>
              </a:rPr>
              <a:t>Easy to use, not required</a:t>
            </a:r>
          </a:p>
          <a:p>
            <a:pPr marL="336145" indent="-336145" defTabSz="896386">
              <a:lnSpc>
                <a:spcPct val="90000"/>
              </a:lnSpc>
              <a:spcAft>
                <a:spcPts val="588"/>
              </a:spcAft>
              <a:buFont typeface="Arial" panose="020B0604020202020204" pitchFamily="34" charset="0"/>
              <a:buChar char="•"/>
            </a:pPr>
            <a:endParaRPr lang="en-US" sz="2353" kern="0" dirty="0">
              <a:gradFill>
                <a:gsLst>
                  <a:gs pos="2917">
                    <a:srgbClr val="404040"/>
                  </a:gs>
                  <a:gs pos="30000">
                    <a:srgbClr val="404040"/>
                  </a:gs>
                </a:gsLst>
                <a:lin ang="5400000" scaled="0"/>
              </a:gradFill>
              <a:cs typeface="Segoe UI Semibold" panose="020B0702040204020203" pitchFamily="34" charset="0"/>
            </a:endParaRPr>
          </a:p>
          <a:p>
            <a:pPr marL="793328" lvl="1" indent="-336145" defTabSz="896386">
              <a:lnSpc>
                <a:spcPct val="90000"/>
              </a:lnSpc>
              <a:spcAft>
                <a:spcPts val="588"/>
              </a:spcAft>
              <a:buFont typeface="Arial" panose="020B0604020202020204" pitchFamily="34" charset="0"/>
              <a:buChar char="•"/>
            </a:pPr>
            <a:endParaRPr lang="en-US" sz="2353" kern="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812607" y="5387508"/>
            <a:ext cx="5879420" cy="790951"/>
          </a:xfrm>
          <a:prstGeom prst="rect">
            <a:avLst/>
          </a:prstGeom>
          <a:solidFill>
            <a:srgbClr val="3999C6"/>
          </a:solidFill>
        </p:spPr>
        <p:txBody>
          <a:bodyPr wrap="square" lIns="89642" tIns="89642" rIns="89642" bIns="89642" rtlCol="0" anchor="ctr">
            <a:noAutofit/>
          </a:bodyPr>
          <a:lstStyle>
            <a:defPPr>
              <a:defRPr lang="en-US"/>
            </a:defPPr>
            <a:lvl1pPr defTabSz="932597">
              <a:defRPr sz="1600">
                <a:solidFill>
                  <a:schemeClr val="bg2"/>
                </a:solidFill>
              </a:defRPr>
            </a:lvl1pPr>
          </a:lstStyle>
          <a:p>
            <a:pPr algn="ctr" defTabSz="914225"/>
            <a:r>
              <a:rPr lang="en-US" sz="1568" kern="0" dirty="0">
                <a:solidFill>
                  <a:srgbClr val="FFFFFF"/>
                </a:solidFill>
              </a:rPr>
              <a:t>Cross Platform C Code</a:t>
            </a:r>
          </a:p>
        </p:txBody>
      </p:sp>
      <p:sp>
        <p:nvSpPr>
          <p:cNvPr id="85" name="2 Device"/>
          <p:cNvSpPr txBox="1"/>
          <p:nvPr/>
        </p:nvSpPr>
        <p:spPr>
          <a:xfrm>
            <a:off x="5812607" y="6226709"/>
            <a:ext cx="5879420"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rgbClr val="FFFFFF"/>
                </a:solidFill>
              </a:defRPr>
            </a:lvl1pPr>
          </a:lstStyle>
          <a:p>
            <a:pPr algn="ctr" defTabSz="914225"/>
            <a:r>
              <a:rPr lang="en-US" sz="1568" kern="0" dirty="0"/>
              <a:t>OS Abstraction Layer / OS Bindings</a:t>
            </a:r>
          </a:p>
        </p:txBody>
      </p:sp>
      <p:sp>
        <p:nvSpPr>
          <p:cNvPr id="86" name="2 Device"/>
          <p:cNvSpPr txBox="1"/>
          <p:nvPr/>
        </p:nvSpPr>
        <p:spPr>
          <a:xfrm>
            <a:off x="5805393" y="4896792"/>
            <a:ext cx="1429929"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defTabSz="914225"/>
            <a:r>
              <a:rPr lang="en-US" sz="1568" kern="0" dirty="0">
                <a:solidFill>
                  <a:srgbClr val="FFFFFF"/>
                </a:solidFill>
              </a:rPr>
              <a:t>C API</a:t>
            </a:r>
          </a:p>
        </p:txBody>
      </p:sp>
      <p:sp>
        <p:nvSpPr>
          <p:cNvPr id="87" name="2 Device"/>
          <p:cNvSpPr txBox="1"/>
          <p:nvPr/>
        </p:nvSpPr>
        <p:spPr>
          <a:xfrm>
            <a:off x="7299616" y="4895776"/>
            <a:ext cx="1418973"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defTabSz="914225"/>
            <a:r>
              <a:rPr lang="en-US" sz="1568" kern="0" dirty="0">
                <a:solidFill>
                  <a:srgbClr val="FFFFFF"/>
                </a:solidFill>
              </a:rPr>
              <a:t>.NET  API</a:t>
            </a:r>
          </a:p>
        </p:txBody>
      </p:sp>
      <p:sp>
        <p:nvSpPr>
          <p:cNvPr id="88" name="2 Device"/>
          <p:cNvSpPr txBox="1"/>
          <p:nvPr/>
        </p:nvSpPr>
        <p:spPr>
          <a:xfrm>
            <a:off x="8782884" y="4894892"/>
            <a:ext cx="1418662"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defTabSz="914225"/>
            <a:r>
              <a:rPr lang="en-US" sz="1568" kern="0" dirty="0">
                <a:solidFill>
                  <a:srgbClr val="FFFFFF"/>
                </a:solidFill>
              </a:rPr>
              <a:t>Java API</a:t>
            </a:r>
          </a:p>
        </p:txBody>
      </p:sp>
      <p:sp>
        <p:nvSpPr>
          <p:cNvPr id="89" name="2 Device"/>
          <p:cNvSpPr txBox="1"/>
          <p:nvPr/>
        </p:nvSpPr>
        <p:spPr>
          <a:xfrm>
            <a:off x="10265840" y="4894892"/>
            <a:ext cx="1418973"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defTabSz="914225"/>
            <a:r>
              <a:rPr lang="en-US" sz="1568" kern="0" dirty="0">
                <a:solidFill>
                  <a:srgbClr val="FFFFFF"/>
                </a:solidFill>
              </a:rPr>
              <a:t>Javascript API</a:t>
            </a:r>
          </a:p>
        </p:txBody>
      </p:sp>
    </p:spTree>
    <p:extLst>
      <p:ext uri="{BB962C8B-B14F-4D97-AF65-F5344CB8AC3E}">
        <p14:creationId xmlns:p14="http://schemas.microsoft.com/office/powerpoint/2010/main" val="10138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cxnSp>
        <p:nvCxnSpPr>
          <p:cNvPr id="227" name="2 fg"/>
          <p:cNvCxnSpPr/>
          <p:nvPr/>
        </p:nvCxnSpPr>
        <p:spPr>
          <a:xfrm>
            <a:off x="985859"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6790"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59061" y="4860920"/>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sp>
        <p:nvSpPr>
          <p:cNvPr id="28" name="Rectangle 27"/>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0580"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Device </a:t>
            </a:r>
          </a:p>
          <a:p>
            <a:pPr defTabSz="914225"/>
            <a:r>
              <a:rPr lang="en-US" sz="1568" kern="0" dirty="0">
                <a:solidFill>
                  <a:srgbClr val="FFFFFF"/>
                </a:solidFill>
              </a:rPr>
              <a:t>Connectivity &amp; Management</a:t>
            </a:r>
          </a:p>
        </p:txBody>
      </p:sp>
      <p:sp>
        <p:nvSpPr>
          <p:cNvPr id="56" name="3"/>
          <p:cNvSpPr txBox="1"/>
          <p:nvPr/>
        </p:nvSpPr>
        <p:spPr>
          <a:xfrm>
            <a:off x="5343279" y="5981291"/>
            <a:ext cx="360906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r>
              <a:rPr lang="en-US" sz="1568" kern="0" dirty="0">
                <a:solidFill>
                  <a:srgbClr val="FFFFFF"/>
                </a:solidFill>
              </a:rPr>
              <a:t>Analytics &amp; </a:t>
            </a:r>
          </a:p>
          <a:p>
            <a:pPr defTabSz="914225"/>
            <a:r>
              <a:rPr lang="en-US" sz="1568" kern="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854053" y="5025624"/>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053" y="3760007"/>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053" y="2569252"/>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3636"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899415" y="2383171"/>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343280" y="1969253"/>
            <a:ext cx="3599922" cy="1180625"/>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b="1"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279" y="3263783"/>
            <a:ext cx="3609063" cy="1252036"/>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grpSp>
      </p:grpSp>
      <p:grpSp>
        <p:nvGrpSpPr>
          <p:cNvPr id="336" name="6 Hot Path Business Logic"/>
          <p:cNvGrpSpPr/>
          <p:nvPr/>
        </p:nvGrpSpPr>
        <p:grpSpPr>
          <a:xfrm>
            <a:off x="5343279" y="4580845"/>
            <a:ext cx="3601478" cy="1297029"/>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18790"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00195" y="5293369"/>
            <a:ext cx="376693" cy="376693"/>
          </a:xfrm>
          <a:prstGeom prst="rect">
            <a:avLst/>
          </a:prstGeom>
        </p:spPr>
      </p:pic>
      <p:cxnSp>
        <p:nvCxnSpPr>
          <p:cNvPr id="138" name="2 fg"/>
          <p:cNvCxnSpPr/>
          <p:nvPr/>
        </p:nvCxnSpPr>
        <p:spPr>
          <a:xfrm flipV="1">
            <a:off x="982159"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6699"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3613"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7131" y="3620556"/>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6947" y="3621908"/>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7667"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990196"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990195"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990195"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6128"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89461"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1920"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9073167" y="3253976"/>
            <a:ext cx="2354385" cy="2069842"/>
          </a:xfrm>
          <a:prstGeom prst="rect">
            <a:avLst/>
          </a:prstGeom>
          <a:noFill/>
        </p:spPr>
        <p:txBody>
          <a:bodyPr wrap="square" lIns="179285" tIns="143428" rIns="179285" bIns="143428" rtlCol="0">
            <a:spAutoFit/>
          </a:bodyPr>
          <a:lstStyle/>
          <a:p>
            <a:pPr defTabSz="896386">
              <a:lnSpc>
                <a:spcPct val="90000"/>
              </a:lnSpc>
              <a:spcAft>
                <a:spcPts val="588"/>
              </a:spcAft>
            </a:pPr>
            <a:r>
              <a:rPr lang="en-US" sz="2353" kern="0" dirty="0">
                <a:solidFill>
                  <a:schemeClr val="bg1"/>
                </a:solidFill>
                <a:cs typeface="Segoe UI Semibold" panose="020B0702040204020203" pitchFamily="34" charset="0"/>
              </a:rPr>
              <a:t>Operationalize your insights in real time</a:t>
            </a:r>
          </a:p>
          <a:p>
            <a:pPr defTabSz="896386">
              <a:lnSpc>
                <a:spcPct val="90000"/>
              </a:lnSpc>
              <a:spcAft>
                <a:spcPts val="588"/>
              </a:spcAft>
            </a:pPr>
            <a:endParaRPr lang="en-US" sz="2353" kern="0" dirty="0">
              <a:solidFill>
                <a:schemeClr val="bg1"/>
              </a:solidFill>
              <a:cs typeface="Segoe UI Semibold" panose="020B0702040204020203" pitchFamily="34" charset="0"/>
            </a:endParaRPr>
          </a:p>
          <a:p>
            <a:pPr marL="793328" lvl="1" indent="-336145" defTabSz="896386">
              <a:lnSpc>
                <a:spcPct val="90000"/>
              </a:lnSpc>
              <a:spcAft>
                <a:spcPts val="588"/>
              </a:spcAft>
              <a:buFont typeface="Arial" panose="020B0604020202020204" pitchFamily="34" charset="0"/>
              <a:buChar char="•"/>
            </a:pPr>
            <a:endParaRPr lang="en-US" sz="2353" kern="0" dirty="0">
              <a:solidFill>
                <a:schemeClr val="bg1"/>
              </a:solidFill>
              <a:cs typeface="Segoe UI Semibold" panose="020B0702040204020203" pitchFamily="34" charset="0"/>
            </a:endParaRPr>
          </a:p>
        </p:txBody>
      </p:sp>
      <p:sp>
        <p:nvSpPr>
          <p:cNvPr id="110" name="TextBox 109"/>
          <p:cNvSpPr txBox="1"/>
          <p:nvPr/>
        </p:nvSpPr>
        <p:spPr>
          <a:xfrm>
            <a:off x="9030446" y="4507357"/>
            <a:ext cx="2605322" cy="2947866"/>
          </a:xfrm>
          <a:prstGeom prst="rect">
            <a:avLst/>
          </a:prstGeom>
          <a:noFill/>
        </p:spPr>
        <p:txBody>
          <a:bodyPr wrap="square" lIns="179285" tIns="143428" rIns="179285" bIns="143428" rtlCol="0">
            <a:spAutoFit/>
          </a:bodyPr>
          <a:lstStyle/>
          <a:p>
            <a:pPr defTabSz="896386">
              <a:lnSpc>
                <a:spcPct val="90000"/>
              </a:lnSpc>
              <a:spcAft>
                <a:spcPts val="588"/>
              </a:spcAft>
            </a:pPr>
            <a:r>
              <a:rPr lang="en-US" sz="2353" kern="0" dirty="0">
                <a:solidFill>
                  <a:schemeClr val="bg1"/>
                </a:solidFill>
                <a:cs typeface="Segoe UI Semibold" panose="020B0702040204020203" pitchFamily="34" charset="0"/>
              </a:rPr>
              <a:t>IoT Scale </a:t>
            </a:r>
          </a:p>
          <a:p>
            <a:pPr defTabSz="896386">
              <a:lnSpc>
                <a:spcPct val="90000"/>
              </a:lnSpc>
              <a:spcAft>
                <a:spcPts val="588"/>
              </a:spcAft>
            </a:pPr>
            <a:r>
              <a:rPr lang="en-US" sz="2353" kern="0" dirty="0">
                <a:solidFill>
                  <a:schemeClr val="bg1"/>
                </a:solidFill>
                <a:cs typeface="Segoe UI Semibold" panose="020B0702040204020203" pitchFamily="34" charset="0"/>
              </a:rPr>
              <a:t>Object Models &amp; Business Logic</a:t>
            </a:r>
          </a:p>
          <a:p>
            <a:pPr defTabSz="896386">
              <a:lnSpc>
                <a:spcPct val="90000"/>
              </a:lnSpc>
              <a:spcAft>
                <a:spcPts val="588"/>
              </a:spcAft>
            </a:pPr>
            <a:endParaRPr lang="en-US" sz="2353" kern="0" dirty="0">
              <a:gradFill>
                <a:gsLst>
                  <a:gs pos="2917">
                    <a:srgbClr val="404040"/>
                  </a:gs>
                  <a:gs pos="30000">
                    <a:srgbClr val="404040"/>
                  </a:gs>
                </a:gsLst>
                <a:lin ang="5400000" scaled="0"/>
              </a:gradFill>
              <a:cs typeface="Segoe UI Semibold" panose="020B0702040204020203" pitchFamily="34" charset="0"/>
            </a:endParaRPr>
          </a:p>
          <a:p>
            <a:pPr defTabSz="896386">
              <a:lnSpc>
                <a:spcPct val="90000"/>
              </a:lnSpc>
              <a:spcAft>
                <a:spcPts val="588"/>
              </a:spcAft>
            </a:pPr>
            <a:endParaRPr lang="en-US" sz="2353" kern="0" dirty="0">
              <a:gradFill>
                <a:gsLst>
                  <a:gs pos="2917">
                    <a:srgbClr val="404040"/>
                  </a:gs>
                  <a:gs pos="30000">
                    <a:srgbClr val="404040"/>
                  </a:gs>
                </a:gsLst>
                <a:lin ang="5400000" scaled="0"/>
              </a:gradFill>
              <a:cs typeface="Segoe UI Semibold" panose="020B0702040204020203" pitchFamily="34" charset="0"/>
            </a:endParaRPr>
          </a:p>
          <a:p>
            <a:pPr defTabSz="896386">
              <a:lnSpc>
                <a:spcPct val="90000"/>
              </a:lnSpc>
              <a:spcAft>
                <a:spcPts val="588"/>
              </a:spcAft>
            </a:pPr>
            <a:endParaRPr lang="en-US" sz="2353" kern="0" dirty="0">
              <a:gradFill>
                <a:gsLst>
                  <a:gs pos="2917">
                    <a:srgbClr val="404040"/>
                  </a:gs>
                  <a:gs pos="30000">
                    <a:srgbClr val="404040"/>
                  </a:gs>
                </a:gsLst>
                <a:lin ang="5400000" scaled="0"/>
              </a:gradFill>
              <a:cs typeface="Segoe UI Semibold" panose="020B0702040204020203" pitchFamily="34" charset="0"/>
            </a:endParaRPr>
          </a:p>
          <a:p>
            <a:pPr marL="793328" lvl="1" indent="-336145" defTabSz="896386">
              <a:lnSpc>
                <a:spcPct val="90000"/>
              </a:lnSpc>
              <a:spcAft>
                <a:spcPts val="588"/>
              </a:spcAft>
              <a:buFont typeface="Arial" panose="020B0604020202020204" pitchFamily="34" charset="0"/>
              <a:buChar char="•"/>
            </a:pPr>
            <a:endParaRPr lang="en-US" sz="2353" kern="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23221" y="2221958"/>
            <a:ext cx="199431" cy="228315"/>
          </a:xfrm>
          <a:prstGeom prst="rect">
            <a:avLst/>
          </a:prstGeom>
        </p:spPr>
      </p:pic>
    </p:spTree>
    <p:extLst>
      <p:ext uri="{BB962C8B-B14F-4D97-AF65-F5344CB8AC3E}">
        <p14:creationId xmlns:p14="http://schemas.microsoft.com/office/powerpoint/2010/main" val="4470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071588"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cxnSp>
        <p:nvCxnSpPr>
          <p:cNvPr id="227" name="2 fg"/>
          <p:cNvCxnSpPr/>
          <p:nvPr/>
        </p:nvCxnSpPr>
        <p:spPr>
          <a:xfrm>
            <a:off x="985859"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36790"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990258"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59061" y="4860920"/>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sp>
        <p:nvSpPr>
          <p:cNvPr id="28" name="Rectangle 27"/>
          <p:cNvSpPr/>
          <p:nvPr/>
        </p:nvSpPr>
        <p:spPr bwMode="auto">
          <a:xfrm>
            <a:off x="1"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40580"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Device </a:t>
            </a:r>
          </a:p>
          <a:p>
            <a:pPr defTabSz="914225"/>
            <a:r>
              <a:rPr lang="en-US" sz="1568" kern="0" dirty="0">
                <a:solidFill>
                  <a:srgbClr val="FFFFFF"/>
                </a:solidFill>
              </a:rPr>
              <a:t>Connectivity &amp; Management</a:t>
            </a:r>
          </a:p>
        </p:txBody>
      </p:sp>
      <p:sp>
        <p:nvSpPr>
          <p:cNvPr id="56" name="3"/>
          <p:cNvSpPr txBox="1"/>
          <p:nvPr/>
        </p:nvSpPr>
        <p:spPr>
          <a:xfrm>
            <a:off x="5343279" y="5981291"/>
            <a:ext cx="360906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p>
            <a:pPr defTabSz="914225"/>
            <a:r>
              <a:rPr lang="en-US" sz="1568" kern="0" dirty="0">
                <a:solidFill>
                  <a:srgbClr val="FFFFFF"/>
                </a:solidFill>
              </a:rPr>
              <a:t>Analytics &amp; </a:t>
            </a:r>
          </a:p>
          <a:p>
            <a:pPr defTabSz="914225"/>
            <a:r>
              <a:rPr lang="en-US" sz="1568" kern="0" dirty="0">
                <a:solidFill>
                  <a:srgbClr val="FFFFFF"/>
                </a:solidFill>
              </a:rPr>
              <a:t>Operationalized Insights</a:t>
            </a:r>
          </a:p>
        </p:txBody>
      </p:sp>
      <p:sp>
        <p:nvSpPr>
          <p:cNvPr id="58" name="7 Presentation"/>
          <p:cNvSpPr txBox="1"/>
          <p:nvPr/>
        </p:nvSpPr>
        <p:spPr>
          <a:xfrm>
            <a:off x="9524499" y="5981291"/>
            <a:ext cx="2136526"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pPr defTabSz="914225"/>
            <a:r>
              <a:rPr lang="en-US" sz="1568" kern="0" dirty="0">
                <a:solidFill>
                  <a:srgbClr val="FFFFFF"/>
                </a:solidFill>
              </a:rPr>
              <a:t>Presentation &amp; </a:t>
            </a:r>
          </a:p>
          <a:p>
            <a:pPr defTabSz="914225"/>
            <a:r>
              <a:rPr lang="en-US" sz="1568" kern="0" dirty="0">
                <a:solidFill>
                  <a:srgbClr val="FFFFFF"/>
                </a:solidFill>
              </a:rPr>
              <a:t>Business Connectivity</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854053" y="5025624"/>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854053" y="3760007"/>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854053" y="2569252"/>
            <a:ext cx="448212"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072254" y="5025624"/>
            <a:ext cx="35857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072254" y="3891342"/>
            <a:ext cx="35857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072254" y="2569252"/>
            <a:ext cx="35857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3636"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kern="0"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kern="0"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899415" y="2383171"/>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343280" y="1969253"/>
            <a:ext cx="3599922" cy="1180625"/>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b="1"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63927" y="2355744"/>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kern="0" spc="-49"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343279" y="3263783"/>
            <a:ext cx="3609063" cy="1252036"/>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dirty="0">
                  <a:solidFill>
                    <a:srgbClr val="FFFFFF"/>
                  </a:solidFill>
                </a:endParaRPr>
              </a:p>
            </p:txBody>
          </p:sp>
        </p:grpSp>
      </p:grpSp>
      <p:grpSp>
        <p:nvGrpSpPr>
          <p:cNvPr id="337" name="8"/>
          <p:cNvGrpSpPr/>
          <p:nvPr/>
        </p:nvGrpSpPr>
        <p:grpSpPr>
          <a:xfrm>
            <a:off x="9524498" y="1970881"/>
            <a:ext cx="2142618" cy="3898663"/>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endParaRPr lang="en-US" sz="1078"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 Logic Apps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grpSp>
        <p:nvGrpSpPr>
          <p:cNvPr id="336" name="6 Hot Path Business Logic"/>
          <p:cNvGrpSpPr/>
          <p:nvPr/>
        </p:nvGrpSpPr>
        <p:grpSpPr>
          <a:xfrm>
            <a:off x="5343279" y="4580845"/>
            <a:ext cx="3601478" cy="1297029"/>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18790"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kern="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kern="0"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895747" fontAlgn="base">
                <a:lnSpc>
                  <a:spcPct val="90000"/>
                </a:lnSpc>
                <a:spcBef>
                  <a:spcPct val="0"/>
                </a:spcBef>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kern="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kern="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00195" y="5293369"/>
            <a:ext cx="376693" cy="376693"/>
          </a:xfrm>
          <a:prstGeom prst="rect">
            <a:avLst/>
          </a:prstGeom>
        </p:spPr>
      </p:pic>
      <p:cxnSp>
        <p:nvCxnSpPr>
          <p:cNvPr id="138" name="2 fg"/>
          <p:cNvCxnSpPr/>
          <p:nvPr/>
        </p:nvCxnSpPr>
        <p:spPr>
          <a:xfrm flipV="1">
            <a:off x="982159"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76699"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983613"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57131" y="3620556"/>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kern="0"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2106947" y="3621908"/>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kern="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17667"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990196"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990195"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990195"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986128"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989461"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991920"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03980" y="2278297"/>
            <a:ext cx="199431" cy="228315"/>
          </a:xfrm>
          <a:prstGeom prst="rect">
            <a:avLst/>
          </a:prstGeom>
        </p:spPr>
      </p:pic>
    </p:spTree>
    <p:extLst>
      <p:ext uri="{BB962C8B-B14F-4D97-AF65-F5344CB8AC3E}">
        <p14:creationId xmlns:p14="http://schemas.microsoft.com/office/powerpoint/2010/main" val="4087997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56642026"/>
              </p:ext>
            </p:extLst>
          </p:nvPr>
        </p:nvGraphicFramePr>
        <p:xfrm>
          <a:off x="252128" y="1852246"/>
          <a:ext cx="11713226" cy="4790828"/>
        </p:xfrm>
        <a:graphic>
          <a:graphicData uri="http://schemas.openxmlformats.org/drawingml/2006/table">
            <a:tbl>
              <a:tblPr bandRow="1"/>
              <a:tblGrid>
                <a:gridCol w="2006518">
                  <a:extLst>
                    <a:ext uri="{9D8B030D-6E8A-4147-A177-3AD203B41FA5}">
                      <a16:colId xmlns:a16="http://schemas.microsoft.com/office/drawing/2014/main" val="20000"/>
                    </a:ext>
                  </a:extLst>
                </a:gridCol>
                <a:gridCol w="2008554">
                  <a:extLst>
                    <a:ext uri="{9D8B030D-6E8A-4147-A177-3AD203B41FA5}">
                      <a16:colId xmlns:a16="http://schemas.microsoft.com/office/drawing/2014/main" val="20001"/>
                    </a:ext>
                  </a:extLst>
                </a:gridCol>
                <a:gridCol w="7698154">
                  <a:extLst>
                    <a:ext uri="{9D8B030D-6E8A-4147-A177-3AD203B41FA5}">
                      <a16:colId xmlns:a16="http://schemas.microsoft.com/office/drawing/2014/main" val="20002"/>
                    </a:ext>
                  </a:extLst>
                </a:gridCol>
              </a:tblGrid>
              <a:tr h="634109">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09:00 </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b="1" dirty="0">
                          <a:solidFill>
                            <a:schemeClr val="tx1"/>
                          </a:solidFill>
                        </a:rPr>
                        <a:t>Module 1</a:t>
                      </a:r>
                      <a:r>
                        <a:rPr lang="en-US" sz="2400" dirty="0">
                          <a:solidFill>
                            <a:schemeClr val="tx1"/>
                          </a:solidFill>
                        </a:rPr>
                        <a:t>: Introduction to Azure IoT</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0"/>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1"/>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b="1" dirty="0">
                          <a:solidFill>
                            <a:schemeClr val="tx1"/>
                          </a:solidFill>
                        </a:rPr>
                        <a:t>Module 2</a:t>
                      </a:r>
                      <a:r>
                        <a:rPr lang="en-US" sz="2400" dirty="0">
                          <a:solidFill>
                            <a:schemeClr val="tx1"/>
                          </a:solidFill>
                        </a:rPr>
                        <a:t>: Azure IoT and NODE-RED (demo) </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2"/>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12:00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13:00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dirty="0">
                          <a:solidFill>
                            <a:schemeClr val="tx1"/>
                          </a:solidFill>
                        </a:rPr>
                        <a:t>Lunch</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3"/>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13:00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b="1" dirty="0">
                          <a:solidFill>
                            <a:schemeClr val="tx1"/>
                          </a:solidFill>
                        </a:rPr>
                        <a:t>Module 3</a:t>
                      </a:r>
                      <a:r>
                        <a:rPr lang="en-US" sz="2400" dirty="0">
                          <a:solidFill>
                            <a:schemeClr val="tx1"/>
                          </a:solidFill>
                        </a:rPr>
                        <a:t>: Azure IoT Suite – Remote Monitoring</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4"/>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14:00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b="1" dirty="0">
                          <a:solidFill>
                            <a:schemeClr val="tx1"/>
                          </a:solidFill>
                        </a:rPr>
                        <a:t>Module 4</a:t>
                      </a:r>
                      <a:r>
                        <a:rPr lang="en-US" sz="2400" dirty="0">
                          <a:solidFill>
                            <a:schemeClr val="tx1"/>
                          </a:solidFill>
                        </a:rPr>
                        <a:t>: Data Management with Azure Data Factory</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5"/>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15:30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dirty="0">
                          <a:solidFill>
                            <a:schemeClr val="tx1"/>
                          </a:solidFill>
                        </a:rPr>
                        <a:t>Break and Hands on Lab Setup</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6"/>
                  </a:ext>
                </a:extLst>
              </a:tr>
              <a:tr h="59381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lgn="ctr">
                        <a:spcBef>
                          <a:spcPts val="600"/>
                        </a:spcBef>
                        <a:spcAft>
                          <a:spcPts val="600"/>
                        </a:spcAft>
                      </a:pPr>
                      <a:r>
                        <a:rPr lang="en-US" sz="2400" dirty="0">
                          <a:solidFill>
                            <a:schemeClr val="bg1"/>
                          </a:solidFill>
                        </a:rPr>
                        <a:t>15:00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ctr" defTabSz="932742" rtl="0" eaLnBrk="1" fontAlgn="auto" latinLnBrk="0" hangingPunct="1">
                        <a:lnSpc>
                          <a:spcPct val="100000"/>
                        </a:lnSpc>
                        <a:spcBef>
                          <a:spcPts val="600"/>
                        </a:spcBef>
                        <a:spcAft>
                          <a:spcPts val="600"/>
                        </a:spcAft>
                        <a:buClrTx/>
                        <a:buSzTx/>
                        <a:buFontTx/>
                        <a:buNone/>
                        <a:tabLst/>
                        <a:defRPr/>
                      </a:pPr>
                      <a:r>
                        <a:rPr lang="en-US" sz="2400" dirty="0">
                          <a:solidFill>
                            <a:schemeClr val="bg1"/>
                          </a:solidFill>
                        </a:rPr>
                        <a:t>17:30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a:spcBef>
                          <a:spcPts val="600"/>
                        </a:spcBef>
                        <a:spcAft>
                          <a:spcPts val="600"/>
                        </a:spcAft>
                      </a:pPr>
                      <a:r>
                        <a:rPr lang="en-US" sz="2400" b="1" dirty="0">
                          <a:solidFill>
                            <a:schemeClr val="tx1"/>
                          </a:solidFill>
                        </a:rPr>
                        <a:t>Module 5</a:t>
                      </a:r>
                      <a:r>
                        <a:rPr lang="en-US" sz="2400" dirty="0">
                          <a:solidFill>
                            <a:schemeClr val="tx1"/>
                          </a:solidFill>
                        </a:rPr>
                        <a:t>: Hands on Lab</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838261686"/>
                  </a:ext>
                </a:extLst>
              </a:tr>
            </a:tbl>
          </a:graphicData>
        </a:graphic>
      </p:graphicFrame>
      <p:sp>
        <p:nvSpPr>
          <p:cNvPr id="6" name="Title 1"/>
          <p:cNvSpPr txBox="1">
            <a:spLocks/>
          </p:cNvSpPr>
          <p:nvPr/>
        </p:nvSpPr>
        <p:spPr>
          <a:xfrm>
            <a:off x="255409" y="539170"/>
            <a:ext cx="11691034" cy="77422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799"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799" b="0" i="0" u="none" strike="noStrike" kern="1200" cap="none" spc="-102" normalizeH="0" baseline="0" noProof="0" dirty="0">
                <a:ln w="3175">
                  <a:noFill/>
                </a:ln>
                <a:gradFill>
                  <a:gsLst>
                    <a:gs pos="6195">
                      <a:srgbClr val="505050"/>
                    </a:gs>
                    <a:gs pos="26000">
                      <a:srgbClr val="505050"/>
                    </a:gs>
                  </a:gsLst>
                  <a:lin ang="5400000" scaled="0"/>
                </a:gradFill>
                <a:effectLst/>
                <a:uLnTx/>
                <a:uFillTx/>
                <a:latin typeface="Segoe UI Light"/>
                <a:ea typeface="+mn-ea"/>
                <a:cs typeface="Segoe UI" pitchFamily="34" charset="0"/>
              </a:rPr>
              <a:t>Agenda</a:t>
            </a:r>
          </a:p>
        </p:txBody>
      </p:sp>
    </p:spTree>
    <p:extLst>
      <p:ext uri="{BB962C8B-B14F-4D97-AF65-F5344CB8AC3E}">
        <p14:creationId xmlns:p14="http://schemas.microsoft.com/office/powerpoint/2010/main" val="2473787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28" y="291102"/>
            <a:ext cx="11655840" cy="899665"/>
          </a:xfrm>
        </p:spPr>
        <p:txBody>
          <a:bodyPr/>
          <a:lstStyle/>
          <a:p>
            <a:r>
              <a:rPr lang="en-US" dirty="0"/>
              <a:t>Microsoft Azure IoT services</a:t>
            </a:r>
            <a:br>
              <a:rPr lang="en-US" dirty="0"/>
            </a:br>
            <a:endParaRPr lang="en-US" sz="3529" dirty="0"/>
          </a:p>
        </p:txBody>
      </p:sp>
      <p:graphicFrame>
        <p:nvGraphicFramePr>
          <p:cNvPr id="5" name="Table 4"/>
          <p:cNvGraphicFramePr>
            <a:graphicFrameLocks noGrp="1"/>
          </p:cNvGraphicFramePr>
          <p:nvPr>
            <p:extLst/>
          </p:nvPr>
        </p:nvGraphicFramePr>
        <p:xfrm>
          <a:off x="706818" y="1785555"/>
          <a:ext cx="10778366" cy="4709898"/>
        </p:xfrm>
        <a:graphic>
          <a:graphicData uri="http://schemas.openxmlformats.org/drawingml/2006/table">
            <a:tbl>
              <a:tblPr firstRow="1" bandRow="1">
                <a:tableStyleId>{5C22544A-7EE6-4342-B048-85BDC9FD1C3A}</a:tableStyleId>
              </a:tblPr>
              <a:tblGrid>
                <a:gridCol w="1507270">
                  <a:extLst>
                    <a:ext uri="{9D8B030D-6E8A-4147-A177-3AD203B41FA5}">
                      <a16:colId xmlns:a16="http://schemas.microsoft.com/office/drawing/2014/main" val="20000"/>
                    </a:ext>
                  </a:extLst>
                </a:gridCol>
                <a:gridCol w="2317774">
                  <a:extLst>
                    <a:ext uri="{9D8B030D-6E8A-4147-A177-3AD203B41FA5}">
                      <a16:colId xmlns:a16="http://schemas.microsoft.com/office/drawing/2014/main" val="20001"/>
                    </a:ext>
                  </a:extLst>
                </a:gridCol>
                <a:gridCol w="2317774">
                  <a:extLst>
                    <a:ext uri="{9D8B030D-6E8A-4147-A177-3AD203B41FA5}">
                      <a16:colId xmlns:a16="http://schemas.microsoft.com/office/drawing/2014/main" val="20002"/>
                    </a:ext>
                  </a:extLst>
                </a:gridCol>
                <a:gridCol w="2317774">
                  <a:extLst>
                    <a:ext uri="{9D8B030D-6E8A-4147-A177-3AD203B41FA5}">
                      <a16:colId xmlns:a16="http://schemas.microsoft.com/office/drawing/2014/main" val="20003"/>
                    </a:ext>
                  </a:extLst>
                </a:gridCol>
                <a:gridCol w="2317774">
                  <a:extLst>
                    <a:ext uri="{9D8B030D-6E8A-4147-A177-3AD203B41FA5}">
                      <a16:colId xmlns:a16="http://schemas.microsoft.com/office/drawing/2014/main" val="20004"/>
                    </a:ext>
                  </a:extLst>
                </a:gridCol>
              </a:tblGrid>
              <a:tr h="470127">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4471" marR="84471" marT="42236" marB="4223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4471" marR="84471"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38967">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44721" marR="42236" marT="42236" marB="42236"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44721" marR="42236" marT="42236" marB="42236"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44721" marR="42236" marT="42236" marB="42236"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6" name="Group 5"/>
          <p:cNvGrpSpPr>
            <a:grpSpLocks noChangeAspect="1"/>
          </p:cNvGrpSpPr>
          <p:nvPr/>
        </p:nvGrpSpPr>
        <p:grpSpPr>
          <a:xfrm>
            <a:off x="960832" y="2497516"/>
            <a:ext cx="840424" cy="606971"/>
            <a:chOff x="5893817" y="-2363993"/>
            <a:chExt cx="1589176" cy="114773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 name="Group 7"/>
            <p:cNvGrpSpPr>
              <a:grpSpLocks noChangeAspect="1"/>
            </p:cNvGrpSpPr>
            <p:nvPr/>
          </p:nvGrpSpPr>
          <p:grpSpPr>
            <a:xfrm>
              <a:off x="6051365" y="-2363988"/>
              <a:ext cx="1149652" cy="1147731"/>
              <a:chOff x="2475317" y="-6877877"/>
              <a:chExt cx="1493848" cy="1490961"/>
            </a:xfrm>
          </p:grpSpPr>
          <p:sp>
            <p:nvSpPr>
              <p:cNvPr id="13"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sp>
            <p:nvSpPr>
              <p:cNvPr id="14"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sp>
            <p:nvSpPr>
              <p:cNvPr id="15" name="Rectangle 1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grpSp>
        <p:sp>
          <p:nvSpPr>
            <p:cNvPr id="9"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00" tIns="33599" rIns="67200" bIns="33599" numCol="1" rtlCol="0" anchor="ctr" anchorCtr="0" compatLnSpc="1">
              <a:prstTxWarp prst="textNoShape">
                <a:avLst/>
              </a:prstTxWarp>
            </a:bodyPr>
            <a:lstStyle/>
            <a:p>
              <a:pPr algn="ctr" defTabSz="604414">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10" name="Picture 2" descr="\\MAGNUM\Projects\Microsoft\Cloud Power FY12\Design\ICONS_PNG\Next_Gen_Application.png"/>
            <p:cNvPicPr>
              <a:picLocks noChangeAspect="1" noChangeArrowheads="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11" name="Picture 24" descr="E:\Eric Suchiang FD\Icons\Metro Icon\Metro icons ALL WHITE\cctv.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80" tIns="32940" rIns="65880" bIns="32940" numCol="1" rtlCol="0" anchor="ctr" anchorCtr="0" compatLnSpc="1">
              <a:prstTxWarp prst="textNoShape">
                <a:avLst/>
              </a:prstTxWarp>
            </a:bodyPr>
            <a:lstStyle/>
            <a:p>
              <a:pPr algn="ctr" defTabSz="658129" fontAlgn="base">
                <a:spcBef>
                  <a:spcPct val="0"/>
                </a:spcBef>
                <a:spcAft>
                  <a:spcPct val="0"/>
                </a:spcAft>
                <a:defRPr/>
              </a:pPr>
              <a:endParaRPr lang="en-US" sz="1250" kern="0" dirty="0">
                <a:solidFill>
                  <a:srgbClr val="000000"/>
                </a:solidFill>
              </a:endParaRPr>
            </a:p>
          </p:txBody>
        </p:sp>
      </p:grpSp>
      <p:grpSp>
        <p:nvGrpSpPr>
          <p:cNvPr id="16" name="Group 15"/>
          <p:cNvGrpSpPr>
            <a:grpSpLocks noChangeAspect="1"/>
          </p:cNvGrpSpPr>
          <p:nvPr/>
        </p:nvGrpSpPr>
        <p:grpSpPr>
          <a:xfrm>
            <a:off x="1088991" y="3404343"/>
            <a:ext cx="681729" cy="506437"/>
            <a:chOff x="5630249" y="-855090"/>
            <a:chExt cx="1258953" cy="935238"/>
          </a:xfrm>
          <a:solidFill>
            <a:schemeClr val="bg1"/>
          </a:solidFill>
        </p:grpSpPr>
        <p:sp>
          <p:nvSpPr>
            <p:cNvPr id="17"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203" tIns="33601" rIns="67203" bIns="33601" numCol="1" anchor="t" anchorCtr="0" compatLnSpc="1">
              <a:prstTxWarp prst="textNoShape">
                <a:avLst/>
              </a:prstTxWarp>
            </a:bodyPr>
            <a:lstStyle/>
            <a:p>
              <a:pPr algn="ctr" defTabSz="685073">
                <a:defRPr/>
              </a:pPr>
              <a:endParaRPr lang="en-US" sz="1323" kern="0" dirty="0">
                <a:solidFill>
                  <a:srgbClr val="000000"/>
                </a:solidFill>
              </a:endParaRPr>
            </a:p>
          </p:txBody>
        </p:sp>
        <p:sp>
          <p:nvSpPr>
            <p:cNvPr id="18"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5" fontAlgn="base">
                <a:spcBef>
                  <a:spcPct val="0"/>
                </a:spcBef>
                <a:spcAft>
                  <a:spcPct val="0"/>
                </a:spcAft>
                <a:defRPr/>
              </a:pPr>
              <a:endParaRPr lang="en-US" sz="735" kern="0" dirty="0">
                <a:solidFill>
                  <a:srgbClr val="000000"/>
                </a:solidFill>
                <a:ea typeface="Segoe UI" pitchFamily="34" charset="0"/>
                <a:cs typeface="Segoe UI" pitchFamily="34" charset="0"/>
              </a:endParaRPr>
            </a:p>
          </p:txBody>
        </p:sp>
        <p:pic>
          <p:nvPicPr>
            <p:cNvPr id="19" name="Picture 3" descr="C:\Users\chrisw\Desktop\Kinect Hand.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20"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82" tIns="32941" rIns="65882" bIns="32941" numCol="1" anchor="t" anchorCtr="0" compatLnSpc="1">
              <a:prstTxWarp prst="textNoShape">
                <a:avLst/>
              </a:prstTxWarp>
            </a:bodyPr>
            <a:lstStyle/>
            <a:p>
              <a:pPr algn="ctr" defTabSz="658346">
                <a:defRPr/>
              </a:pPr>
              <a:endParaRPr lang="en-US" sz="1250" kern="0" dirty="0">
                <a:solidFill>
                  <a:srgbClr val="000000"/>
                </a:solidFill>
              </a:endParaRPr>
            </a:p>
          </p:txBody>
        </p:sp>
        <p:sp>
          <p:nvSpPr>
            <p:cNvPr id="21"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806439" bIns="33601" numCol="1" spcCol="0" rtlCol="0" fromWordArt="0" anchor="b" anchorCtr="0" forceAA="0" compatLnSpc="1">
              <a:prstTxWarp prst="textNoShape">
                <a:avLst/>
              </a:prstTxWarp>
              <a:noAutofit/>
            </a:bodyPr>
            <a:lstStyle/>
            <a:p>
              <a:pPr defTabSz="671355" fontAlgn="base">
                <a:spcBef>
                  <a:spcPct val="0"/>
                </a:spcBef>
                <a:spcAft>
                  <a:spcPct val="0"/>
                </a:spcAft>
                <a:defRPr/>
              </a:pPr>
              <a:endParaRPr lang="en-US" sz="1617" kern="0" spc="-37" dirty="0">
                <a:solidFill>
                  <a:srgbClr val="000000"/>
                </a:solidFill>
                <a:latin typeface="Segoe UI Light"/>
                <a:ea typeface="Segoe UI" pitchFamily="34" charset="0"/>
                <a:cs typeface="Segoe UI" pitchFamily="34" charset="0"/>
              </a:endParaRPr>
            </a:p>
          </p:txBody>
        </p:sp>
        <p:sp>
          <p:nvSpPr>
            <p:cNvPr id="22"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046"/>
              <a:endParaRPr lang="en-US" sz="1544" kern="0" dirty="0">
                <a:solidFill>
                  <a:srgbClr val="000000"/>
                </a:solidFill>
              </a:endParaRPr>
            </a:p>
          </p:txBody>
        </p:sp>
      </p:grpSp>
      <p:grpSp>
        <p:nvGrpSpPr>
          <p:cNvPr id="23" name="Group 22"/>
          <p:cNvGrpSpPr/>
          <p:nvPr/>
        </p:nvGrpSpPr>
        <p:grpSpPr>
          <a:xfrm>
            <a:off x="1405092" y="4178768"/>
            <a:ext cx="541425" cy="329081"/>
            <a:chOff x="2012636" y="-279971"/>
            <a:chExt cx="734842" cy="447764"/>
          </a:xfrm>
          <a:solidFill>
            <a:schemeClr val="bg1"/>
          </a:solidFill>
        </p:grpSpPr>
        <p:sp>
          <p:nvSpPr>
            <p:cNvPr id="24"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5" fontAlgn="base">
                <a:spcBef>
                  <a:spcPct val="0"/>
                </a:spcBef>
                <a:spcAft>
                  <a:spcPct val="0"/>
                </a:spcAft>
                <a:defRPr/>
              </a:pPr>
              <a:endParaRPr lang="en-US" sz="1323" kern="0" spc="-37" dirty="0">
                <a:solidFill>
                  <a:srgbClr val="000000"/>
                </a:solidFill>
                <a:ea typeface="Segoe UI" pitchFamily="34" charset="0"/>
                <a:cs typeface="Segoe UI" pitchFamily="34" charset="0"/>
              </a:endParaRPr>
            </a:p>
          </p:txBody>
        </p:sp>
        <p:sp>
          <p:nvSpPr>
            <p:cNvPr id="25"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44" tIns="40322" rIns="40322" bIns="80644" numCol="1" spcCol="0" rtlCol="0" fromWordArt="0" anchor="b" anchorCtr="0" forceAA="0" compatLnSpc="1">
              <a:prstTxWarp prst="textNoShape">
                <a:avLst/>
              </a:prstTxWarp>
              <a:noAutofit/>
            </a:bodyPr>
            <a:lstStyle/>
            <a:p>
              <a:pPr algn="ctr" defTabSz="805626" fontAlgn="base">
                <a:spcBef>
                  <a:spcPct val="0"/>
                </a:spcBef>
                <a:spcAft>
                  <a:spcPct val="0"/>
                </a:spcAft>
                <a:defRPr/>
              </a:pPr>
              <a:endParaRPr lang="en-US" sz="1765" kern="0" spc="-44" dirty="0">
                <a:solidFill>
                  <a:srgbClr val="000000"/>
                </a:solidFill>
                <a:ea typeface="Segoe UI" pitchFamily="34" charset="0"/>
                <a:cs typeface="Segoe UI" pitchFamily="34" charset="0"/>
              </a:endParaRPr>
            </a:p>
          </p:txBody>
        </p:sp>
      </p:grpSp>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626" y="4127211"/>
            <a:ext cx="470556" cy="470556"/>
          </a:xfrm>
          <a:prstGeom prst="rect">
            <a:avLst/>
          </a:prstGeom>
        </p:spPr>
      </p:pic>
      <p:pic>
        <p:nvPicPr>
          <p:cNvPr id="27" name="Picture 2" descr="C:\Users\mitchellg\AppData\Local\Microsoft\Windows\Temporary Internet Files\Content.Outlook\DRES7FCJ\Storage_white (2).png"/>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2383839" y="5018690"/>
            <a:ext cx="463145" cy="463145"/>
          </a:xfrm>
          <a:prstGeom prst="rect">
            <a:avLst/>
          </a:prstGeom>
          <a:noFill/>
        </p:spPr>
      </p:pic>
      <p:pic>
        <p:nvPicPr>
          <p:cNvPr id="28" name="Picture 3"/>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4661063" y="2506682"/>
            <a:ext cx="415409" cy="43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47377" y="3397791"/>
            <a:ext cx="442786" cy="38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80393" y="4011739"/>
            <a:ext cx="776750" cy="776750"/>
          </a:xfrm>
          <a:prstGeom prst="rect">
            <a:avLst/>
          </a:prstGeom>
        </p:spPr>
      </p:pic>
      <p:sp>
        <p:nvSpPr>
          <p:cNvPr id="31" name="TextBox 30"/>
          <p:cNvSpPr txBox="1"/>
          <p:nvPr/>
        </p:nvSpPr>
        <p:spPr>
          <a:xfrm>
            <a:off x="4689004" y="4330859"/>
            <a:ext cx="357676" cy="230832"/>
          </a:xfrm>
          <a:prstGeom prst="rect">
            <a:avLst/>
          </a:prstGeom>
          <a:noFill/>
          <a:ln>
            <a:noFill/>
            <a:headEnd type="none" w="med" len="med"/>
            <a:tailEnd type="none" w="med" len="med"/>
          </a:ln>
        </p:spPr>
        <p:txBody>
          <a:bodyPr wrap="square" lIns="0" tIns="0" rIns="0" bIns="0" rtlCol="0">
            <a:spAutoFit/>
          </a:bodyPr>
          <a:lstStyle/>
          <a:p>
            <a:pPr algn="ctr" defTabSz="685607"/>
            <a:r>
              <a:rPr lang="en-US" sz="1500" kern="0" spc="-29" dirty="0">
                <a:solidFill>
                  <a:srgbClr val="4668C5"/>
                </a:solidFill>
                <a:ea typeface="Segoe UI" pitchFamily="34" charset="0"/>
                <a:cs typeface="Segoe UI" pitchFamily="34" charset="0"/>
              </a:rPr>
              <a:t>{  }</a:t>
            </a:r>
          </a:p>
        </p:txBody>
      </p:sp>
      <p:pic>
        <p:nvPicPr>
          <p:cNvPr id="32" name="Picture 2" descr="C:\Users\mitchellg\AppData\Local\Microsoft\Windows\Temporary Internet Files\Content.Outlook\DRES7FCJ\Storage_white (2).png"/>
          <p:cNvPicPr>
            <a:picLocks noChangeAspect="1" noChangeArrowheads="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4637198" y="5084310"/>
            <a:ext cx="463145" cy="463145"/>
          </a:xfrm>
          <a:prstGeom prst="rect">
            <a:avLst/>
          </a:prstGeom>
          <a:noFill/>
        </p:spPr>
      </p:pic>
      <p:pic>
        <p:nvPicPr>
          <p:cNvPr id="33" name="Picture 3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51010" y="2345095"/>
            <a:ext cx="739031" cy="739031"/>
          </a:xfrm>
          <a:prstGeom prst="rect">
            <a:avLst/>
          </a:prstGeom>
        </p:spPr>
      </p:pic>
      <p:pic>
        <p:nvPicPr>
          <p:cNvPr id="34" name="Picture 11"/>
          <p:cNvPicPr>
            <a:picLocks noChangeAspect="1"/>
          </p:cNvPicPr>
          <p:nvPr/>
        </p:nvPicPr>
        <p:blipFill>
          <a:blip r:embed="rId12">
            <a:biLevel thresh="25000"/>
            <a:extLst>
              <a:ext uri="{28A0092B-C50C-407E-A947-70E740481C1C}">
                <a14:useLocalDpi xmlns:a14="http://schemas.microsoft.com/office/drawing/2010/main"/>
              </a:ext>
            </a:extLst>
          </a:blip>
          <a:srcRect/>
          <a:stretch>
            <a:fillRect/>
          </a:stretch>
        </p:blipFill>
        <p:spPr bwMode="auto">
          <a:xfrm>
            <a:off x="9348003" y="2516800"/>
            <a:ext cx="421361" cy="41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73"/>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422395" y="5095714"/>
            <a:ext cx="272575" cy="44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a:xfrm>
            <a:off x="9386942" y="4264110"/>
            <a:ext cx="366526" cy="366526"/>
          </a:xfrm>
          <a:prstGeom prst="rect">
            <a:avLst/>
          </a:prstGeom>
        </p:spPr>
      </p:pic>
      <p:pic>
        <p:nvPicPr>
          <p:cNvPr id="37" name="Picture 36"/>
          <p:cNvPicPr>
            <a:picLocks noChangeAspect="1"/>
          </p:cNvPicPr>
          <p:nvPr/>
        </p:nvPicPr>
        <p:blipFill rotWithShape="1">
          <a:blip r:embed="rId15" cstate="screen">
            <a:extLst>
              <a:ext uri="{28A0092B-C50C-407E-A947-70E740481C1C}">
                <a14:useLocalDpi xmlns:a14="http://schemas.microsoft.com/office/drawing/2010/main"/>
              </a:ext>
            </a:extLst>
          </a:blip>
          <a:srcRect t="-1" r="-9452" b="-4026"/>
          <a:stretch/>
        </p:blipFill>
        <p:spPr>
          <a:xfrm>
            <a:off x="9368344" y="3391817"/>
            <a:ext cx="385126" cy="373746"/>
          </a:xfrm>
          <a:prstGeom prst="rect">
            <a:avLst/>
          </a:prstGeom>
        </p:spPr>
      </p:pic>
      <p:pic>
        <p:nvPicPr>
          <p:cNvPr id="38" name="Picture 37"/>
          <p:cNvPicPr>
            <a:picLocks noChangeAspect="1"/>
          </p:cNvPicPr>
          <p:nvPr/>
        </p:nvPicPr>
        <p:blipFill>
          <a:blip r:embed="rId16" cstate="screen">
            <a:biLevel thresh="25000"/>
            <a:extLst>
              <a:ext uri="{28A0092B-C50C-407E-A947-70E740481C1C}">
                <a14:useLocalDpi xmlns:a14="http://schemas.microsoft.com/office/drawing/2010/main"/>
              </a:ext>
            </a:extLst>
          </a:blip>
          <a:stretch>
            <a:fillRect/>
          </a:stretch>
        </p:blipFill>
        <p:spPr>
          <a:xfrm>
            <a:off x="6985479" y="5038990"/>
            <a:ext cx="470095" cy="470095"/>
          </a:xfrm>
          <a:prstGeom prst="rect">
            <a:avLst/>
          </a:prstGeom>
        </p:spPr>
      </p:pic>
      <p:pic>
        <p:nvPicPr>
          <p:cNvPr id="39" name="Picture 38"/>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2417530" y="4151150"/>
            <a:ext cx="398782" cy="398782"/>
          </a:xfrm>
          <a:prstGeom prst="rect">
            <a:avLst/>
          </a:prstGeom>
        </p:spPr>
      </p:pic>
      <p:pic>
        <p:nvPicPr>
          <p:cNvPr id="40" name="Picture 39"/>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9348002" y="5938639"/>
            <a:ext cx="478444" cy="478444"/>
          </a:xfrm>
          <a:prstGeom prst="rect">
            <a:avLst/>
          </a:prstGeom>
        </p:spPr>
      </p:pic>
      <p:pic>
        <p:nvPicPr>
          <p:cNvPr id="41" name="Picture 40"/>
          <p:cNvPicPr>
            <a:picLocks noChangeAspect="1"/>
          </p:cNvPicPr>
          <p:nvPr/>
        </p:nvPicPr>
        <p:blipFill>
          <a:blip r:embed="rId19"/>
          <a:stretch>
            <a:fillRect/>
          </a:stretch>
        </p:blipFill>
        <p:spPr>
          <a:xfrm>
            <a:off x="6960825" y="3286288"/>
            <a:ext cx="519404" cy="519404"/>
          </a:xfrm>
          <a:prstGeom prst="rect">
            <a:avLst/>
          </a:prstGeom>
        </p:spPr>
      </p:pic>
      <p:pic>
        <p:nvPicPr>
          <p:cNvPr id="42" name="Picture 41"/>
          <p:cNvPicPr>
            <a:picLocks noChangeAspect="1"/>
          </p:cNvPicPr>
          <p:nvPr/>
        </p:nvPicPr>
        <p:blipFill>
          <a:blip r:embed="rId20"/>
          <a:stretch>
            <a:fillRect/>
          </a:stretch>
        </p:blipFill>
        <p:spPr>
          <a:xfrm>
            <a:off x="2278591" y="2497517"/>
            <a:ext cx="546312" cy="546312"/>
          </a:xfrm>
          <a:prstGeom prst="rect">
            <a:avLst/>
          </a:prstGeom>
        </p:spPr>
      </p:pic>
      <p:pic>
        <p:nvPicPr>
          <p:cNvPr id="43" name="Picture 42"/>
          <p:cNvPicPr>
            <a:picLocks noChangeAspect="1"/>
          </p:cNvPicPr>
          <p:nvPr/>
        </p:nvPicPr>
        <p:blipFill>
          <a:blip r:embed="rId21"/>
          <a:stretch>
            <a:fillRect/>
          </a:stretch>
        </p:blipFill>
        <p:spPr>
          <a:xfrm>
            <a:off x="6921222" y="4051238"/>
            <a:ext cx="598607" cy="598607"/>
          </a:xfrm>
          <a:prstGeom prst="rect">
            <a:avLst/>
          </a:prstGeom>
        </p:spPr>
      </p:pic>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78590" y="3241083"/>
            <a:ext cx="571170" cy="540388"/>
          </a:xfrm>
          <a:prstGeom prst="rect">
            <a:avLst/>
          </a:prstGeom>
        </p:spPr>
      </p:pic>
    </p:spTree>
    <p:extLst>
      <p:ext uri="{BB962C8B-B14F-4D97-AF65-F5344CB8AC3E}">
        <p14:creationId xmlns:p14="http://schemas.microsoft.com/office/powerpoint/2010/main" val="258195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2" name="Rectangle 1"/>
          <p:cNvSpPr/>
          <p:nvPr/>
        </p:nvSpPr>
        <p:spPr bwMode="auto">
          <a:xfrm>
            <a:off x="0" y="0"/>
            <a:ext cx="964276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07432" y="3030969"/>
            <a:ext cx="9290750" cy="879793"/>
          </a:xfrm>
          <a:prstGeom prst="rect">
            <a:avLst/>
          </a:prstGeom>
        </p:spPr>
        <p:txBody>
          <a:bodyPr wrap="square">
            <a:spAutoFit/>
          </a:bodyPr>
          <a:lstStyle/>
          <a:p>
            <a:pPr lvl="0" defTabSz="914367" fontAlgn="base">
              <a:lnSpc>
                <a:spcPct val="90000"/>
              </a:lnSpc>
              <a:spcBef>
                <a:spcPct val="0"/>
              </a:spcBef>
              <a:spcAft>
                <a:spcPct val="0"/>
              </a:spcAft>
            </a:pPr>
            <a:r>
              <a:rPr lang="en-US" sz="5686" spc="-100" dirty="0">
                <a:ln w="3175">
                  <a:noFill/>
                </a:ln>
                <a:solidFill>
                  <a:schemeClr val="bg1">
                    <a:lumMod val="50000"/>
                  </a:schemeClr>
                </a:solidFill>
                <a:latin typeface="+mj-lt"/>
                <a:cs typeface="Segoe UI" pitchFamily="34" charset="0"/>
              </a:rPr>
              <a:t>Azure IoT Hub</a:t>
            </a:r>
          </a:p>
        </p:txBody>
      </p:sp>
    </p:spTree>
    <p:extLst>
      <p:ext uri="{BB962C8B-B14F-4D97-AF65-F5344CB8AC3E}">
        <p14:creationId xmlns:p14="http://schemas.microsoft.com/office/powerpoint/2010/main" val="1284821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7"/>
          <p:cNvSpPr txBox="1">
            <a:spLocks/>
          </p:cNvSpPr>
          <p:nvPr/>
        </p:nvSpPr>
        <p:spPr>
          <a:xfrm>
            <a:off x="506601" y="1686340"/>
            <a:ext cx="7171399" cy="43810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r>
              <a:rPr lang="en-US" sz="3137" dirty="0"/>
              <a:t>Establish bi-directional communication with millions of </a:t>
            </a:r>
            <a:r>
              <a:rPr lang="en-US" sz="3137" dirty="0" err="1"/>
              <a:t>IoT</a:t>
            </a:r>
            <a:r>
              <a:rPr lang="en-US" sz="3137" dirty="0"/>
              <a:t> devices</a:t>
            </a:r>
          </a:p>
          <a:p>
            <a:pPr marL="336145" indent="-336145" defTabSz="914367"/>
            <a:r>
              <a:rPr lang="en-US" sz="3137" dirty="0"/>
              <a:t>Work with platforms and protocols that you know</a:t>
            </a:r>
          </a:p>
          <a:p>
            <a:pPr marL="336145" indent="-336145" defTabSz="914367"/>
            <a:r>
              <a:rPr lang="en-US" sz="3137" dirty="0"/>
              <a:t>Authenticate per device for security-enhanced </a:t>
            </a:r>
            <a:r>
              <a:rPr lang="en-US" sz="3137" dirty="0" err="1"/>
              <a:t>IoT</a:t>
            </a:r>
            <a:r>
              <a:rPr lang="en-US" sz="3137" dirty="0"/>
              <a:t> solutions</a:t>
            </a:r>
          </a:p>
          <a:p>
            <a:pPr marL="336145" indent="-336145" defTabSz="914367"/>
            <a:r>
              <a:rPr lang="en-US" sz="3137" dirty="0"/>
              <a:t>Based on Azure Event Hubs technology; delivering tens of billions of messages per day</a:t>
            </a:r>
            <a:endParaRPr lang="en-NZ" sz="3137" dirty="0"/>
          </a:p>
        </p:txBody>
      </p:sp>
      <p:sp>
        <p:nvSpPr>
          <p:cNvPr id="2" name="Title 1"/>
          <p:cNvSpPr>
            <a:spLocks noGrp="1"/>
          </p:cNvSpPr>
          <p:nvPr>
            <p:ph type="title"/>
          </p:nvPr>
        </p:nvSpPr>
        <p:spPr/>
        <p:txBody>
          <a:bodyPr/>
          <a:lstStyle/>
          <a:p>
            <a:r>
              <a:rPr lang="en-NZ" dirty="0" err="1"/>
              <a:t>IoT</a:t>
            </a:r>
            <a:r>
              <a:rPr lang="en-NZ" dirty="0"/>
              <a:t> Hub at a glance</a:t>
            </a:r>
          </a:p>
        </p:txBody>
      </p:sp>
      <p:pic>
        <p:nvPicPr>
          <p:cNvPr id="13" name="Picture 12"/>
          <p:cNvPicPr>
            <a:picLocks noChangeAspect="1"/>
          </p:cNvPicPr>
          <p:nvPr/>
        </p:nvPicPr>
        <p:blipFill>
          <a:blip r:embed="rId3"/>
          <a:stretch>
            <a:fillRect/>
          </a:stretch>
        </p:blipFill>
        <p:spPr>
          <a:xfrm>
            <a:off x="8492932" y="1199467"/>
            <a:ext cx="2567884" cy="1951592"/>
          </a:xfrm>
          <a:prstGeom prst="rect">
            <a:avLst/>
          </a:prstGeom>
        </p:spPr>
      </p:pic>
      <p:pic>
        <p:nvPicPr>
          <p:cNvPr id="14" name="Picture 13"/>
          <p:cNvPicPr>
            <a:picLocks noChangeAspect="1"/>
          </p:cNvPicPr>
          <p:nvPr/>
        </p:nvPicPr>
        <p:blipFill>
          <a:blip r:embed="rId4"/>
          <a:stretch>
            <a:fillRect/>
          </a:stretch>
        </p:blipFill>
        <p:spPr>
          <a:xfrm>
            <a:off x="8754389" y="3227157"/>
            <a:ext cx="2306426" cy="1634108"/>
          </a:xfrm>
          <a:prstGeom prst="rect">
            <a:avLst/>
          </a:prstGeom>
        </p:spPr>
      </p:pic>
      <p:pic>
        <p:nvPicPr>
          <p:cNvPr id="16" name="Picture 15"/>
          <p:cNvPicPr>
            <a:picLocks noChangeAspect="1"/>
          </p:cNvPicPr>
          <p:nvPr/>
        </p:nvPicPr>
        <p:blipFill>
          <a:blip r:embed="rId5"/>
          <a:stretch>
            <a:fillRect/>
          </a:stretch>
        </p:blipFill>
        <p:spPr>
          <a:xfrm>
            <a:off x="8259487" y="4861264"/>
            <a:ext cx="2801328" cy="1587419"/>
          </a:xfrm>
          <a:prstGeom prst="rect">
            <a:avLst/>
          </a:prstGeom>
        </p:spPr>
      </p:pic>
    </p:spTree>
    <p:extLst>
      <p:ext uri="{BB962C8B-B14F-4D97-AF65-F5344CB8AC3E}">
        <p14:creationId xmlns:p14="http://schemas.microsoft.com/office/powerpoint/2010/main" val="397435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p:cNvSpPr>
          <p:nvPr/>
        </p:nvSpPr>
        <p:spPr bwMode="auto">
          <a:xfrm>
            <a:off x="4339544" y="1623714"/>
            <a:ext cx="3021434" cy="414893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kern="0"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6" name="TextBox 5"/>
          <p:cNvSpPr txBox="1"/>
          <p:nvPr/>
        </p:nvSpPr>
        <p:spPr>
          <a:xfrm>
            <a:off x="4626601" y="1772814"/>
            <a:ext cx="2426038" cy="256480"/>
          </a:xfrm>
          <a:prstGeom prst="rect">
            <a:avLst/>
          </a:prstGeom>
          <a:noFill/>
        </p:spPr>
        <p:txBody>
          <a:bodyPr wrap="square" lIns="0" tIns="0" rIns="0" bIns="0" rtlCol="0">
            <a:spAutoFit/>
          </a:bodyPr>
          <a:lstStyle/>
          <a:p>
            <a:pPr defTabSz="896386">
              <a:lnSpc>
                <a:spcPts val="1961"/>
              </a:lnSpc>
              <a:spcBef>
                <a:spcPts val="294"/>
              </a:spcBef>
              <a:spcAft>
                <a:spcPts val="588"/>
              </a:spcAft>
            </a:pPr>
            <a:r>
              <a:rPr lang="en-GB" sz="1765" kern="0" dirty="0">
                <a:solidFill>
                  <a:schemeClr val="bg1"/>
                </a:solidFill>
                <a:latin typeface="+mj-lt"/>
              </a:rPr>
              <a:t>Protocols</a:t>
            </a:r>
          </a:p>
        </p:txBody>
      </p:sp>
      <p:sp>
        <p:nvSpPr>
          <p:cNvPr id="7" name="Rectangle 6"/>
          <p:cNvSpPr/>
          <p:nvPr/>
        </p:nvSpPr>
        <p:spPr bwMode="auto">
          <a:xfrm>
            <a:off x="4637242" y="2432951"/>
            <a:ext cx="2426038" cy="536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HTTPS</a:t>
            </a:r>
          </a:p>
        </p:txBody>
      </p:sp>
      <p:sp>
        <p:nvSpPr>
          <p:cNvPr id="8" name="Rectangle 7"/>
          <p:cNvSpPr/>
          <p:nvPr/>
        </p:nvSpPr>
        <p:spPr bwMode="auto">
          <a:xfrm>
            <a:off x="4637242" y="3095707"/>
            <a:ext cx="2426038" cy="5378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AMQP</a:t>
            </a:r>
          </a:p>
        </p:txBody>
      </p:sp>
      <p:sp>
        <p:nvSpPr>
          <p:cNvPr id="9" name="Rectangle 8"/>
          <p:cNvSpPr/>
          <p:nvPr/>
        </p:nvSpPr>
        <p:spPr bwMode="auto">
          <a:xfrm>
            <a:off x="4637242" y="3759390"/>
            <a:ext cx="2426038" cy="5378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MQTT</a:t>
            </a:r>
          </a:p>
        </p:txBody>
      </p:sp>
      <p:sp>
        <p:nvSpPr>
          <p:cNvPr id="11" name="Rectangle 10"/>
          <p:cNvSpPr>
            <a:spLocks/>
          </p:cNvSpPr>
          <p:nvPr/>
        </p:nvSpPr>
        <p:spPr bwMode="auto">
          <a:xfrm>
            <a:off x="898105" y="1623713"/>
            <a:ext cx="3021434" cy="414893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kern="0"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2" name="TextBox 11"/>
          <p:cNvSpPr txBox="1"/>
          <p:nvPr/>
        </p:nvSpPr>
        <p:spPr>
          <a:xfrm>
            <a:off x="1185162" y="1772219"/>
            <a:ext cx="2426038" cy="256480"/>
          </a:xfrm>
          <a:prstGeom prst="rect">
            <a:avLst/>
          </a:prstGeom>
          <a:noFill/>
        </p:spPr>
        <p:txBody>
          <a:bodyPr wrap="square" lIns="0" tIns="0" rIns="0" bIns="0" rtlCol="0">
            <a:spAutoFit/>
          </a:bodyPr>
          <a:lstStyle/>
          <a:p>
            <a:pPr defTabSz="896386">
              <a:lnSpc>
                <a:spcPts val="1961"/>
              </a:lnSpc>
              <a:spcBef>
                <a:spcPts val="294"/>
              </a:spcBef>
              <a:spcAft>
                <a:spcPts val="588"/>
              </a:spcAft>
            </a:pPr>
            <a:r>
              <a:rPr lang="en-US" sz="1765" kern="0" dirty="0">
                <a:solidFill>
                  <a:srgbClr val="FFFFFF"/>
                </a:solidFill>
              </a:rPr>
              <a:t>Platforms</a:t>
            </a:r>
            <a:endParaRPr lang="en-GB" sz="1765" kern="0" dirty="0">
              <a:solidFill>
                <a:srgbClr val="FFFFFF"/>
              </a:solidFill>
              <a:latin typeface="+mj-lt"/>
            </a:endParaRPr>
          </a:p>
        </p:txBody>
      </p:sp>
      <p:sp>
        <p:nvSpPr>
          <p:cNvPr id="13" name="Rectangle 12"/>
          <p:cNvSpPr/>
          <p:nvPr/>
        </p:nvSpPr>
        <p:spPr bwMode="auto">
          <a:xfrm>
            <a:off x="1195803" y="2429718"/>
            <a:ext cx="2426038" cy="534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ts val="24"/>
              </a:spcBef>
              <a:spcAft>
                <a:spcPts val="24"/>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Windows, iOS, Android</a:t>
            </a:r>
          </a:p>
        </p:txBody>
      </p:sp>
      <p:sp>
        <p:nvSpPr>
          <p:cNvPr id="14" name="Rectangle 13"/>
          <p:cNvSpPr/>
          <p:nvPr/>
        </p:nvSpPr>
        <p:spPr bwMode="auto">
          <a:xfrm>
            <a:off x="1195803" y="3089826"/>
            <a:ext cx="2426038" cy="5357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Linux/Unix OS Platforms</a:t>
            </a:r>
          </a:p>
        </p:txBody>
      </p:sp>
      <p:sp>
        <p:nvSpPr>
          <p:cNvPr id="15" name="Rectangle 14"/>
          <p:cNvSpPr/>
          <p:nvPr/>
        </p:nvSpPr>
        <p:spPr bwMode="auto">
          <a:xfrm>
            <a:off x="1185161" y="3740445"/>
            <a:ext cx="2426038" cy="534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ts val="24"/>
              </a:spcBef>
              <a:spcAft>
                <a:spcPts val="24"/>
              </a:spcAft>
            </a:pPr>
            <a:r>
              <a:rPr lang="en-US" sz="1765" kern="0" dirty="0" err="1">
                <a:gradFill>
                  <a:gsLst>
                    <a:gs pos="76106">
                      <a:schemeClr val="accent4"/>
                    </a:gs>
                    <a:gs pos="51000">
                      <a:schemeClr val="accent4"/>
                    </a:gs>
                  </a:gsLst>
                  <a:lin ang="5400000" scaled="0"/>
                </a:gradFill>
                <a:ea typeface="Segoe UI" pitchFamily="34" charset="0"/>
                <a:cs typeface="Segoe UI" pitchFamily="34" charset="0"/>
              </a:rPr>
              <a:t>Mbed</a:t>
            </a:r>
            <a:r>
              <a:rPr lang="en-US" sz="1765" kern="0" dirty="0">
                <a:gradFill>
                  <a:gsLst>
                    <a:gs pos="76106">
                      <a:schemeClr val="accent4"/>
                    </a:gs>
                    <a:gs pos="51000">
                      <a:schemeClr val="accent4"/>
                    </a:gs>
                  </a:gsLst>
                  <a:lin ang="5400000" scaled="0"/>
                </a:gradFill>
                <a:ea typeface="Segoe UI" pitchFamily="34" charset="0"/>
                <a:cs typeface="Segoe UI" pitchFamily="34" charset="0"/>
              </a:rPr>
              <a:t> OS/TI-RTOS/Win Embedded</a:t>
            </a:r>
          </a:p>
        </p:txBody>
      </p:sp>
      <p:sp>
        <p:nvSpPr>
          <p:cNvPr id="17" name="Rectangle 16"/>
          <p:cNvSpPr>
            <a:spLocks/>
          </p:cNvSpPr>
          <p:nvPr/>
        </p:nvSpPr>
        <p:spPr bwMode="auto">
          <a:xfrm>
            <a:off x="7780983" y="1623715"/>
            <a:ext cx="3021434" cy="414893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kern="0" dirty="0" err="1">
              <a:gradFill>
                <a:gsLst>
                  <a:gs pos="76106">
                    <a:schemeClr val="accent4"/>
                  </a:gs>
                  <a:gs pos="51000">
                    <a:schemeClr val="accent4"/>
                  </a:gs>
                </a:gsLst>
                <a:lin ang="5400000" scaled="0"/>
              </a:gradFill>
              <a:ea typeface="Segoe UI" pitchFamily="34" charset="0"/>
              <a:cs typeface="Segoe UI" pitchFamily="34" charset="0"/>
            </a:endParaRPr>
          </a:p>
        </p:txBody>
      </p:sp>
      <p:sp>
        <p:nvSpPr>
          <p:cNvPr id="18" name="TextBox 17"/>
          <p:cNvSpPr txBox="1"/>
          <p:nvPr/>
        </p:nvSpPr>
        <p:spPr>
          <a:xfrm>
            <a:off x="8068040" y="1772220"/>
            <a:ext cx="2426038" cy="256480"/>
          </a:xfrm>
          <a:prstGeom prst="rect">
            <a:avLst/>
          </a:prstGeom>
          <a:noFill/>
        </p:spPr>
        <p:txBody>
          <a:bodyPr wrap="square" lIns="0" tIns="0" rIns="0" bIns="0" rtlCol="0">
            <a:spAutoFit/>
          </a:bodyPr>
          <a:lstStyle/>
          <a:p>
            <a:pPr defTabSz="896386">
              <a:lnSpc>
                <a:spcPts val="1961"/>
              </a:lnSpc>
              <a:spcBef>
                <a:spcPts val="294"/>
              </a:spcBef>
              <a:spcAft>
                <a:spcPts val="588"/>
              </a:spcAft>
            </a:pPr>
            <a:r>
              <a:rPr lang="en-GB" sz="1765" kern="0" dirty="0">
                <a:solidFill>
                  <a:schemeClr val="bg1"/>
                </a:solidFill>
                <a:latin typeface="+mj-lt"/>
              </a:rPr>
              <a:t>L</a:t>
            </a:r>
            <a:r>
              <a:rPr lang="en-GB" sz="1765" kern="0">
                <a:solidFill>
                  <a:schemeClr val="bg1"/>
                </a:solidFill>
                <a:latin typeface="+mj-lt"/>
              </a:rPr>
              <a:t>anguages</a:t>
            </a:r>
            <a:endParaRPr lang="en-GB" sz="1765" kern="0" dirty="0">
              <a:solidFill>
                <a:schemeClr val="bg1"/>
              </a:solidFill>
              <a:latin typeface="+mj-lt"/>
            </a:endParaRPr>
          </a:p>
        </p:txBody>
      </p:sp>
      <p:sp>
        <p:nvSpPr>
          <p:cNvPr id="19" name="Rectangle 18"/>
          <p:cNvSpPr/>
          <p:nvPr/>
        </p:nvSpPr>
        <p:spPr bwMode="auto">
          <a:xfrm>
            <a:off x="8078681" y="2429719"/>
            <a:ext cx="2426038" cy="5347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.NET</a:t>
            </a:r>
          </a:p>
        </p:txBody>
      </p:sp>
      <p:sp>
        <p:nvSpPr>
          <p:cNvPr id="20" name="Rectangle 19"/>
          <p:cNvSpPr/>
          <p:nvPr/>
        </p:nvSpPr>
        <p:spPr bwMode="auto">
          <a:xfrm>
            <a:off x="8078681" y="3089826"/>
            <a:ext cx="2426038" cy="5437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Java</a:t>
            </a:r>
          </a:p>
        </p:txBody>
      </p:sp>
      <p:sp>
        <p:nvSpPr>
          <p:cNvPr id="21" name="Rectangle 20"/>
          <p:cNvSpPr/>
          <p:nvPr/>
        </p:nvSpPr>
        <p:spPr bwMode="auto">
          <a:xfrm>
            <a:off x="8068039" y="3758887"/>
            <a:ext cx="2426038" cy="5163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Node.js</a:t>
            </a:r>
          </a:p>
        </p:txBody>
      </p:sp>
      <p:sp>
        <p:nvSpPr>
          <p:cNvPr id="22" name="Title 9"/>
          <p:cNvSpPr>
            <a:spLocks noGrp="1"/>
          </p:cNvSpPr>
          <p:nvPr>
            <p:ph type="title"/>
          </p:nvPr>
        </p:nvSpPr>
        <p:spPr>
          <a:xfrm>
            <a:off x="268928" y="291549"/>
            <a:ext cx="11653834" cy="896391"/>
          </a:xfrm>
        </p:spPr>
        <p:txBody>
          <a:bodyPr/>
          <a:lstStyle/>
          <a:p>
            <a:r>
              <a:rPr lang="en-NZ" dirty="0"/>
              <a:t>What’s supported?</a:t>
            </a:r>
          </a:p>
        </p:txBody>
      </p:sp>
      <p:sp>
        <p:nvSpPr>
          <p:cNvPr id="23" name="Rectangle 22"/>
          <p:cNvSpPr/>
          <p:nvPr/>
        </p:nvSpPr>
        <p:spPr bwMode="auto">
          <a:xfrm>
            <a:off x="8068039" y="4400551"/>
            <a:ext cx="2426038" cy="5163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C</a:t>
            </a:r>
          </a:p>
        </p:txBody>
      </p:sp>
      <p:sp>
        <p:nvSpPr>
          <p:cNvPr id="24" name="Rectangle 23"/>
          <p:cNvSpPr/>
          <p:nvPr/>
        </p:nvSpPr>
        <p:spPr bwMode="auto">
          <a:xfrm>
            <a:off x="8078681" y="5033673"/>
            <a:ext cx="2426038" cy="5163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Python</a:t>
            </a:r>
          </a:p>
        </p:txBody>
      </p:sp>
      <p:sp>
        <p:nvSpPr>
          <p:cNvPr id="25" name="Rectangle 24"/>
          <p:cNvSpPr/>
          <p:nvPr/>
        </p:nvSpPr>
        <p:spPr bwMode="auto">
          <a:xfrm>
            <a:off x="4626601" y="4423073"/>
            <a:ext cx="2426038" cy="5378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err="1">
                <a:solidFill>
                  <a:schemeClr val="bg1">
                    <a:lumMod val="95000"/>
                  </a:schemeClr>
                </a:solidFill>
                <a:ea typeface="Segoe UI" pitchFamily="34" charset="0"/>
                <a:cs typeface="Segoe UI" pitchFamily="34" charset="0"/>
              </a:rPr>
              <a:t>CoAP</a:t>
            </a:r>
            <a:endParaRPr lang="en-US" sz="1765" kern="0" dirty="0">
              <a:solidFill>
                <a:schemeClr val="bg1">
                  <a:lumMod val="95000"/>
                </a:schemeClr>
              </a:solidFill>
              <a:ea typeface="Segoe UI" pitchFamily="34" charset="0"/>
              <a:cs typeface="Segoe UI" pitchFamily="34" charset="0"/>
            </a:endParaRPr>
          </a:p>
        </p:txBody>
      </p:sp>
      <p:sp>
        <p:nvSpPr>
          <p:cNvPr id="26" name="Rectangle 25"/>
          <p:cNvSpPr/>
          <p:nvPr/>
        </p:nvSpPr>
        <p:spPr bwMode="auto">
          <a:xfrm>
            <a:off x="4637242" y="5086756"/>
            <a:ext cx="2426038" cy="5378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1765" kern="0" dirty="0">
                <a:solidFill>
                  <a:schemeClr val="bg1">
                    <a:lumMod val="95000"/>
                  </a:schemeClr>
                </a:solidFill>
                <a:ea typeface="Segoe UI" pitchFamily="34" charset="0"/>
                <a:cs typeface="Segoe UI" pitchFamily="34" charset="0"/>
              </a:rPr>
              <a:t>OPC</a:t>
            </a:r>
          </a:p>
        </p:txBody>
      </p:sp>
      <p:sp>
        <p:nvSpPr>
          <p:cNvPr id="27" name="Rectangle 26"/>
          <p:cNvSpPr/>
          <p:nvPr/>
        </p:nvSpPr>
        <p:spPr bwMode="auto">
          <a:xfrm>
            <a:off x="1195803" y="4400551"/>
            <a:ext cx="2426038" cy="534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ts val="24"/>
              </a:spcBef>
              <a:spcAft>
                <a:spcPts val="24"/>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a:t>
            </a:r>
          </a:p>
        </p:txBody>
      </p:sp>
      <p:sp>
        <p:nvSpPr>
          <p:cNvPr id="28" name="Rectangle 27"/>
          <p:cNvSpPr/>
          <p:nvPr/>
        </p:nvSpPr>
        <p:spPr bwMode="auto">
          <a:xfrm>
            <a:off x="1185161" y="5027933"/>
            <a:ext cx="2426038" cy="534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ts val="24"/>
              </a:spcBef>
              <a:spcAft>
                <a:spcPts val="24"/>
              </a:spcAft>
            </a:pPr>
            <a:r>
              <a:rPr lang="en-US" sz="1765" kern="0" dirty="0">
                <a:gradFill>
                  <a:gsLst>
                    <a:gs pos="76106">
                      <a:schemeClr val="accent4"/>
                    </a:gs>
                    <a:gs pos="51000">
                      <a:schemeClr val="accent4"/>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529200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12619"/>
            <a:ext cx="11653834" cy="896391"/>
          </a:xfrm>
        </p:spPr>
        <p:txBody>
          <a:bodyPr/>
          <a:lstStyle/>
          <a:p>
            <a:r>
              <a:rPr lang="en-US" dirty="0"/>
              <a:t>D2C – Messages</a:t>
            </a:r>
          </a:p>
        </p:txBody>
      </p:sp>
      <p:sp>
        <p:nvSpPr>
          <p:cNvPr id="3" name="Text Placeholder 2"/>
          <p:cNvSpPr>
            <a:spLocks noGrp="1"/>
          </p:cNvSpPr>
          <p:nvPr>
            <p:ph sz="quarter" idx="10"/>
          </p:nvPr>
        </p:nvSpPr>
        <p:spPr>
          <a:xfrm>
            <a:off x="268928" y="1415614"/>
            <a:ext cx="10757098" cy="4981502"/>
          </a:xfrm>
        </p:spPr>
        <p:txBody>
          <a:bodyPr/>
          <a:lstStyle/>
          <a:p>
            <a:r>
              <a:rPr lang="en-US" b="1" dirty="0"/>
              <a:t>Interface</a:t>
            </a:r>
          </a:p>
          <a:p>
            <a:pPr lvl="1"/>
            <a:r>
              <a:rPr lang="en-US" dirty="0"/>
              <a:t>AMQP / MQTT and HTTPS device-side endpoint</a:t>
            </a:r>
          </a:p>
          <a:p>
            <a:pPr lvl="1"/>
            <a:r>
              <a:rPr lang="en-US" dirty="0"/>
              <a:t>AMQP service-side endpoint</a:t>
            </a:r>
          </a:p>
          <a:p>
            <a:pPr lvl="1"/>
            <a:r>
              <a:rPr lang="en-US" dirty="0"/>
              <a:t>Device and service SDKs</a:t>
            </a:r>
          </a:p>
          <a:p>
            <a:r>
              <a:rPr lang="en-US" b="1" dirty="0"/>
              <a:t>Compatible with Event Hubs</a:t>
            </a:r>
          </a:p>
          <a:p>
            <a:pPr lvl="1"/>
            <a:r>
              <a:rPr lang="en-US" dirty="0"/>
              <a:t>Partitioned receiver, client check-pointing</a:t>
            </a:r>
          </a:p>
          <a:p>
            <a:pPr lvl="1"/>
            <a:r>
              <a:rPr lang="en-US" dirty="0"/>
              <a:t>Integrations with Azure Stream Analytics, Storm, …</a:t>
            </a:r>
          </a:p>
          <a:p>
            <a:pPr lvl="1"/>
            <a:r>
              <a:rPr lang="en-US" dirty="0"/>
              <a:t>100% compatible with Event Hubs receivers</a:t>
            </a:r>
          </a:p>
          <a:p>
            <a:r>
              <a:rPr lang="en-US" b="1" dirty="0" err="1"/>
              <a:t>IoT</a:t>
            </a:r>
            <a:r>
              <a:rPr lang="en-US" b="1" dirty="0"/>
              <a:t> Hub services for D2C</a:t>
            </a:r>
          </a:p>
          <a:p>
            <a:pPr lvl="1"/>
            <a:r>
              <a:rPr lang="en-US" dirty="0"/>
              <a:t>Millions of simultaneously connected devices </a:t>
            </a:r>
          </a:p>
          <a:p>
            <a:pPr lvl="1"/>
            <a:r>
              <a:rPr lang="en-US" dirty="0"/>
              <a:t>Per-device authentication</a:t>
            </a:r>
          </a:p>
          <a:p>
            <a:pPr lvl="1"/>
            <a:r>
              <a:rPr lang="en-US" dirty="0"/>
              <a:t>Connection-multiplexing</a:t>
            </a:r>
          </a:p>
        </p:txBody>
      </p:sp>
      <p:grpSp>
        <p:nvGrpSpPr>
          <p:cNvPr id="5" name="IoT Hub"/>
          <p:cNvGrpSpPr/>
          <p:nvPr/>
        </p:nvGrpSpPr>
        <p:grpSpPr>
          <a:xfrm>
            <a:off x="7966489" y="1890874"/>
            <a:ext cx="3059537" cy="3594510"/>
            <a:chOff x="8050808" y="1851360"/>
            <a:chExt cx="3121330" cy="3667107"/>
          </a:xfrm>
        </p:grpSpPr>
        <p:sp>
          <p:nvSpPr>
            <p:cNvPr id="2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765" kern="0" dirty="0">
                  <a:solidFill>
                    <a:srgbClr val="505050">
                      <a:lumMod val="50000"/>
                    </a:srgbClr>
                  </a:solidFill>
                  <a:latin typeface="Segoe UI Semibold" panose="020B0702040204020203" pitchFamily="34" charset="0"/>
                  <a:ea typeface="Segoe UI" pitchFamily="34" charset="0"/>
                  <a:cs typeface="Segoe UI" pitchFamily="34" charset="0"/>
                </a:rPr>
                <a:t>IoT Hub</a:t>
              </a:r>
            </a:p>
          </p:txBody>
        </p:sp>
        <p:grpSp>
          <p:nvGrpSpPr>
            <p:cNvPr id="21" name="Device … 1"/>
            <p:cNvGrpSpPr/>
            <p:nvPr/>
          </p:nvGrpSpPr>
          <p:grpSpPr>
            <a:xfrm>
              <a:off x="8182180" y="2399916"/>
              <a:ext cx="1371391" cy="1554243"/>
              <a:chOff x="1829165" y="3680140"/>
              <a:chExt cx="1371585" cy="1554464"/>
            </a:xfrm>
          </p:grpSpPr>
          <p:sp>
            <p:nvSpPr>
              <p:cNvPr id="22" name="Rectangle 21"/>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id</a:t>
                </a:r>
              </a:p>
            </p:txBody>
          </p:sp>
          <p:sp>
            <p:nvSpPr>
              <p:cNvPr id="23" name="Rectangle 22"/>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077" kern="0" dirty="0">
                    <a:solidFill>
                      <a:prstClr val="white"/>
                    </a:solidFill>
                    <a:latin typeface="Segoe UI"/>
                  </a:rPr>
                  <a:t>C2D queue</a:t>
                </a:r>
              </a:p>
              <a:p>
                <a:pPr defTabSz="914192">
                  <a:defRPr/>
                </a:pPr>
                <a:r>
                  <a:rPr lang="en-US" sz="1077" kern="0" dirty="0">
                    <a:solidFill>
                      <a:prstClr val="white"/>
                    </a:solidFill>
                    <a:latin typeface="Segoe UI"/>
                  </a:rPr>
                  <a:t>endpoint</a:t>
                </a:r>
              </a:p>
            </p:txBody>
          </p:sp>
          <p:sp>
            <p:nvSpPr>
              <p:cNvPr id="24" name="Rectangle 23"/>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077" kern="0" dirty="0">
                    <a:solidFill>
                      <a:prstClr val="white"/>
                    </a:solidFill>
                    <a:latin typeface="Segoe UI"/>
                  </a:rPr>
                  <a:t>D2C send endpoint</a:t>
                </a:r>
              </a:p>
            </p:txBody>
          </p:sp>
        </p:grpSp>
        <p:sp>
          <p:nvSpPr>
            <p:cNvPr id="25"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26"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27"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28"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D2C receive endpoint</a:t>
              </a:r>
            </a:p>
          </p:txBody>
        </p:sp>
        <p:sp>
          <p:nvSpPr>
            <p:cNvPr id="29"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C2D send endpoint</a:t>
              </a:r>
            </a:p>
          </p:txBody>
        </p:sp>
        <p:sp>
          <p:nvSpPr>
            <p:cNvPr id="30"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IoT Hub management</a:t>
              </a:r>
            </a:p>
          </p:txBody>
        </p:sp>
        <p:grpSp>
          <p:nvGrpSpPr>
            <p:cNvPr id="31" name="Device … 2"/>
            <p:cNvGrpSpPr/>
            <p:nvPr/>
          </p:nvGrpSpPr>
          <p:grpSpPr>
            <a:xfrm>
              <a:off x="9230616" y="4162091"/>
              <a:ext cx="190516" cy="315544"/>
              <a:chOff x="4593735" y="4663834"/>
              <a:chExt cx="152594" cy="252735"/>
            </a:xfrm>
          </p:grpSpPr>
          <p:sp>
            <p:nvSpPr>
              <p:cNvPr id="32"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33"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grpSp>
          <p:nvGrpSpPr>
            <p:cNvPr id="34" name="Device …4"/>
            <p:cNvGrpSpPr/>
            <p:nvPr/>
          </p:nvGrpSpPr>
          <p:grpSpPr>
            <a:xfrm>
              <a:off x="9058540" y="5075471"/>
              <a:ext cx="407905" cy="337660"/>
              <a:chOff x="517516" y="3589298"/>
              <a:chExt cx="1770439" cy="1465554"/>
            </a:xfrm>
          </p:grpSpPr>
          <p:sp>
            <p:nvSpPr>
              <p:cNvPr id="3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36"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kern="0">
                  <a:solidFill>
                    <a:prstClr val="black"/>
                  </a:solidFill>
                  <a:latin typeface="Segoe UI"/>
                </a:endParaRPr>
              </a:p>
            </p:txBody>
          </p:sp>
          <p:sp>
            <p:nvSpPr>
              <p:cNvPr id="3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8" name="Device …3"/>
            <p:cNvGrpSpPr/>
            <p:nvPr/>
          </p:nvGrpSpPr>
          <p:grpSpPr>
            <a:xfrm>
              <a:off x="9097415" y="4682284"/>
              <a:ext cx="339700" cy="204635"/>
              <a:chOff x="1783977" y="3232718"/>
              <a:chExt cx="423736" cy="255258"/>
            </a:xfrm>
          </p:grpSpPr>
          <p:sp>
            <p:nvSpPr>
              <p:cNvPr id="39"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sp>
            <p:nvSpPr>
              <p:cNvPr id="40"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grpSp>
        <p:sp>
          <p:nvSpPr>
            <p:cNvPr id="4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nvGrpSpPr>
            <p:cNvPr id="42" name="IoT Hub management"/>
            <p:cNvGrpSpPr/>
            <p:nvPr/>
          </p:nvGrpSpPr>
          <p:grpSpPr>
            <a:xfrm>
              <a:off x="10475618" y="4755917"/>
              <a:ext cx="425518" cy="375193"/>
              <a:chOff x="5940450" y="5470954"/>
              <a:chExt cx="425518" cy="375193"/>
            </a:xfrm>
          </p:grpSpPr>
          <p:sp>
            <p:nvSpPr>
              <p:cNvPr id="43" name="Freeform 42"/>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567" kern="0"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6032077" y="5697143"/>
                <a:ext cx="258584" cy="74058"/>
                <a:chOff x="5993561" y="5590711"/>
                <a:chExt cx="371622" cy="106432"/>
              </a:xfrm>
            </p:grpSpPr>
            <p:sp>
              <p:nvSpPr>
                <p:cNvPr id="46" name="Rectangle 45"/>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2" name="C2D send endpoint"/>
            <p:cNvGrpSpPr>
              <a:grpSpLocks noChangeAspect="1"/>
            </p:cNvGrpSpPr>
            <p:nvPr/>
          </p:nvGrpSpPr>
          <p:grpSpPr bwMode="auto">
            <a:xfrm>
              <a:off x="10706040" y="3393109"/>
              <a:ext cx="184628" cy="186405"/>
              <a:chOff x="8096" y="-1886"/>
              <a:chExt cx="935" cy="944"/>
            </a:xfrm>
            <a:solidFill>
              <a:schemeClr val="bg1"/>
            </a:solidFill>
          </p:grpSpPr>
          <p:sp>
            <p:nvSpPr>
              <p:cNvPr id="53"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54"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55"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sp>
          <p:nvSpPr>
            <p:cNvPr id="56"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kern="0">
                <a:solidFill>
                  <a:srgbClr val="FFFFFF"/>
                </a:solidFill>
                <a:latin typeface="Segoe UI"/>
              </a:endParaRPr>
            </a:p>
          </p:txBody>
        </p:sp>
      </p:grpSp>
      <p:cxnSp>
        <p:nvCxnSpPr>
          <p:cNvPr id="57" name="Straight Arrow Connector 56"/>
          <p:cNvCxnSpPr/>
          <p:nvPr/>
        </p:nvCxnSpPr>
        <p:spPr>
          <a:xfrm>
            <a:off x="10965813" y="2986280"/>
            <a:ext cx="931764"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7215441" y="2751667"/>
            <a:ext cx="931764" cy="0"/>
          </a:xfrm>
          <a:prstGeom prst="straightConnector1">
            <a:avLst/>
          </a:prstGeom>
          <a:ln w="38100">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77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p:cNvGrpSpPr/>
          <p:nvPr/>
        </p:nvGrpSpPr>
        <p:grpSpPr>
          <a:xfrm>
            <a:off x="5395916" y="2011874"/>
            <a:ext cx="2399610" cy="3433802"/>
            <a:chOff x="5620139" y="2028049"/>
            <a:chExt cx="2295147" cy="3503154"/>
          </a:xfrm>
        </p:grpSpPr>
        <p:sp>
          <p:nvSpPr>
            <p:cNvPr id="26" name="Rectangle 25"/>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D2C event router</a:t>
              </a:r>
            </a:p>
          </p:txBody>
        </p:sp>
        <p:sp>
          <p:nvSpPr>
            <p:cNvPr id="161" name="Freeform 160"/>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err="1">
                <a:solidFill>
                  <a:prstClr val="white"/>
                </a:solidFill>
                <a:latin typeface="Segoe UI"/>
              </a:endParaRPr>
            </a:p>
          </p:txBody>
        </p:sp>
        <p:sp>
          <p:nvSpPr>
            <p:cNvPr id="163" name="Rectangle 162"/>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IoT Hub</a:t>
              </a:r>
            </a:p>
          </p:txBody>
        </p:sp>
        <p:cxnSp>
          <p:nvCxnSpPr>
            <p:cNvPr id="121" name="Straight Arrow Connector 120"/>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5" name="Title 4"/>
          <p:cNvSpPr>
            <a:spLocks noGrp="1"/>
          </p:cNvSpPr>
          <p:nvPr>
            <p:ph type="title"/>
          </p:nvPr>
        </p:nvSpPr>
        <p:spPr/>
        <p:txBody>
          <a:bodyPr/>
          <a:lstStyle/>
          <a:p>
            <a:r>
              <a:rPr lang="en-US" dirty="0"/>
              <a:t>D2C – Consuming Events</a:t>
            </a:r>
          </a:p>
        </p:txBody>
      </p:sp>
      <p:sp>
        <p:nvSpPr>
          <p:cNvPr id="2" name="Text Placeholder 1"/>
          <p:cNvSpPr>
            <a:spLocks noGrp="1"/>
          </p:cNvSpPr>
          <p:nvPr>
            <p:ph sz="quarter" idx="10"/>
          </p:nvPr>
        </p:nvSpPr>
        <p:spPr>
          <a:xfrm>
            <a:off x="268928" y="1441309"/>
            <a:ext cx="10757098" cy="4534067"/>
          </a:xfrm>
        </p:spPr>
        <p:txBody>
          <a:bodyPr/>
          <a:lstStyle/>
          <a:p>
            <a:pPr marL="0" indent="0">
              <a:buNone/>
            </a:pPr>
            <a:r>
              <a:rPr lang="en-US" b="1" dirty="0"/>
              <a:t>Code against SB msg API</a:t>
            </a:r>
          </a:p>
          <a:p>
            <a:pPr lvl="1"/>
            <a:r>
              <a:rPr lang="en-US" sz="1568" dirty="0"/>
              <a:t>Easy event processor implementation</a:t>
            </a:r>
          </a:p>
          <a:p>
            <a:pPr lvl="1"/>
            <a:r>
              <a:rPr lang="en-US" sz="1568" dirty="0"/>
              <a:t>Enable deduplication on Q</a:t>
            </a:r>
          </a:p>
          <a:p>
            <a:pPr lvl="1"/>
            <a:r>
              <a:rPr lang="en-US" sz="1568" dirty="0"/>
              <a:t>Easy routing to different subcomponents</a:t>
            </a:r>
          </a:p>
          <a:p>
            <a:pPr lvl="1"/>
            <a:r>
              <a:rPr lang="en-US" sz="1568" dirty="0"/>
              <a:t>Create SB Q/T based on expected</a:t>
            </a:r>
            <a:br>
              <a:rPr lang="en-US" sz="1568" dirty="0"/>
            </a:br>
            <a:r>
              <a:rPr lang="en-US" sz="1568" dirty="0"/>
              <a:t>throughput</a:t>
            </a:r>
          </a:p>
          <a:p>
            <a:pPr marL="0" indent="0">
              <a:buNone/>
            </a:pPr>
            <a:r>
              <a:rPr lang="en-US" b="1" dirty="0"/>
              <a:t>Use any event processor</a:t>
            </a:r>
          </a:p>
          <a:p>
            <a:pPr lvl="1"/>
            <a:r>
              <a:rPr lang="en-US" sz="1567" dirty="0"/>
              <a:t>Easy to select only “real-time” data.</a:t>
            </a:r>
          </a:p>
          <a:p>
            <a:pPr lvl="1"/>
            <a:r>
              <a:rPr lang="en-US" sz="1567" dirty="0"/>
              <a:t>Storm / Spark</a:t>
            </a:r>
          </a:p>
          <a:p>
            <a:pPr lvl="1"/>
            <a:r>
              <a:rPr lang="en-US" sz="1567" dirty="0"/>
              <a:t>Custom code</a:t>
            </a:r>
          </a:p>
          <a:p>
            <a:pPr lvl="1"/>
            <a:r>
              <a:rPr lang="en-US" sz="1567" dirty="0"/>
              <a:t>Azure Stream Analytics</a:t>
            </a:r>
          </a:p>
          <a:p>
            <a:pPr marL="0" indent="0">
              <a:buNone/>
            </a:pPr>
            <a:r>
              <a:rPr lang="en-US" b="1" dirty="0"/>
              <a:t>Run batches from blob</a:t>
            </a:r>
          </a:p>
          <a:p>
            <a:pPr lvl="1"/>
            <a:r>
              <a:rPr lang="en-US" sz="1567" dirty="0"/>
              <a:t>Reuse existing batch code</a:t>
            </a:r>
          </a:p>
          <a:p>
            <a:pPr lvl="1"/>
            <a:r>
              <a:rPr lang="en-US" sz="1567" dirty="0"/>
              <a:t>Easy with Azure Data Factory</a:t>
            </a:r>
          </a:p>
          <a:p>
            <a:pPr lvl="1"/>
            <a:endParaRPr lang="en-US" sz="1567" dirty="0"/>
          </a:p>
        </p:txBody>
      </p:sp>
      <p:cxnSp>
        <p:nvCxnSpPr>
          <p:cNvPr id="35" name="Straight Arrow Connector 34"/>
          <p:cNvCxnSpPr>
            <a:stCxn id="26" idx="3"/>
          </p:cNvCxnSpPr>
          <p:nvPr/>
        </p:nvCxnSpPr>
        <p:spPr>
          <a:xfrm>
            <a:off x="7795526" y="3672296"/>
            <a:ext cx="831175"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6" idx="3"/>
            <a:endCxn id="34" idx="1"/>
          </p:cNvCxnSpPr>
          <p:nvPr/>
        </p:nvCxnSpPr>
        <p:spPr>
          <a:xfrm>
            <a:off x="7795525" y="3672297"/>
            <a:ext cx="795103" cy="1750379"/>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590628" y="1118636"/>
            <a:ext cx="3479176" cy="5157687"/>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Workers</a:t>
              </a:r>
            </a:p>
          </p:txBody>
        </p:sp>
      </p:grpSp>
      <p:cxnSp>
        <p:nvCxnSpPr>
          <p:cNvPr id="56" name="Straight Arrow Connector 55"/>
          <p:cNvCxnSpPr>
            <a:stCxn id="26" idx="3"/>
            <a:endCxn id="53" idx="1"/>
          </p:cNvCxnSpPr>
          <p:nvPr/>
        </p:nvCxnSpPr>
        <p:spPr>
          <a:xfrm flipV="1">
            <a:off x="7795525" y="1808244"/>
            <a:ext cx="795103" cy="1864053"/>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bwMode="auto">
          <a:xfrm>
            <a:off x="8357988" y="2607793"/>
            <a:ext cx="3833148" cy="3958252"/>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87"/>
          <p:cNvSpPr/>
          <p:nvPr/>
        </p:nvSpPr>
        <p:spPr bwMode="auto">
          <a:xfrm>
            <a:off x="169449" y="3234215"/>
            <a:ext cx="4245156" cy="307562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4"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108379" y="3185674"/>
            <a:ext cx="490623" cy="494128"/>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a:off x="5475924" y="2817252"/>
            <a:ext cx="993847"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736" y="2382970"/>
            <a:ext cx="1012318" cy="816739"/>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07" y="4764815"/>
            <a:ext cx="1012318" cy="816739"/>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73" y="3635413"/>
            <a:ext cx="1012318" cy="816739"/>
          </a:xfrm>
          <a:prstGeom prst="rect">
            <a:avLst/>
          </a:prstGeom>
        </p:spPr>
      </p:pic>
    </p:spTree>
    <p:extLst>
      <p:ext uri="{BB962C8B-B14F-4D97-AF65-F5344CB8AC3E}">
        <p14:creationId xmlns:p14="http://schemas.microsoft.com/office/powerpoint/2010/main" val="403905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sp>
        <p:nvSpPr>
          <p:cNvPr id="88" name="Rectangle 87"/>
          <p:cNvSpPr/>
          <p:nvPr/>
        </p:nvSpPr>
        <p:spPr bwMode="auto">
          <a:xfrm>
            <a:off x="4303967" y="1302688"/>
            <a:ext cx="4245156" cy="1990271"/>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252362" y="4591940"/>
            <a:ext cx="4434693" cy="1837516"/>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1" name="Straight Arrow Connector 190"/>
          <p:cNvCxnSpPr/>
          <p:nvPr/>
        </p:nvCxnSpPr>
        <p:spPr>
          <a:xfrm>
            <a:off x="7759454" y="3649297"/>
            <a:ext cx="831174"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7759454" y="3649297"/>
            <a:ext cx="831174" cy="177337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V="1">
            <a:off x="7759454" y="1808245"/>
            <a:ext cx="831174" cy="1841054"/>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590628" y="1118636"/>
            <a:ext cx="3479176" cy="5157687"/>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Workers</a:t>
              </a:r>
            </a:p>
          </p:txBody>
        </p:sp>
      </p:grpSp>
      <p:sp>
        <p:nvSpPr>
          <p:cNvPr id="87" name="Rectangle 86"/>
          <p:cNvSpPr/>
          <p:nvPr/>
        </p:nvSpPr>
        <p:spPr bwMode="auto">
          <a:xfrm>
            <a:off x="8357988" y="4493511"/>
            <a:ext cx="3833148" cy="2072533"/>
          </a:xfrm>
          <a:prstGeom prst="rect">
            <a:avLst/>
          </a:prstGeom>
          <a:solidFill>
            <a:srgbClr val="FFFFFF">
              <a:alpha val="69804"/>
            </a:srgbClr>
          </a:solidFill>
          <a:ln>
            <a:solidFill>
              <a:srgbClr val="F8F8F8">
                <a:alpha val="69804"/>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a:off x="8357988" y="1050554"/>
            <a:ext cx="3833148" cy="160437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5395916" y="2011874"/>
            <a:ext cx="2399610" cy="3433802"/>
            <a:chOff x="5620139" y="2028049"/>
            <a:chExt cx="2295147" cy="3503154"/>
          </a:xfrm>
        </p:grpSpPr>
        <p:sp>
          <p:nvSpPr>
            <p:cNvPr id="65" name="Rectangle 64"/>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D2C event router</a:t>
              </a:r>
            </a:p>
          </p:txBody>
        </p:sp>
        <p:sp>
          <p:nvSpPr>
            <p:cNvPr id="66" name="Freeform 65"/>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err="1">
                <a:solidFill>
                  <a:prstClr val="white"/>
                </a:solidFill>
                <a:latin typeface="Segoe UI"/>
              </a:endParaRPr>
            </a:p>
          </p:txBody>
        </p:sp>
        <p:sp>
          <p:nvSpPr>
            <p:cNvPr id="67" name="Rectangle 66"/>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IoT Hub</a:t>
              </a:r>
            </a:p>
          </p:txBody>
        </p:sp>
        <p:cxnSp>
          <p:nvCxnSpPr>
            <p:cNvPr id="68" name="Straight Arrow Connector 67"/>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71"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108379" y="3185674"/>
            <a:ext cx="490623" cy="49412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p:nvPr/>
        </p:nvCxnSpPr>
        <p:spPr>
          <a:xfrm>
            <a:off x="5475924" y="2817252"/>
            <a:ext cx="993847"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736" y="2382970"/>
            <a:ext cx="1012318" cy="816739"/>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07" y="4764815"/>
            <a:ext cx="1012318" cy="816739"/>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73" y="3635413"/>
            <a:ext cx="1012318" cy="816739"/>
          </a:xfrm>
          <a:prstGeom prst="rect">
            <a:avLst/>
          </a:prstGeom>
        </p:spPr>
      </p:pic>
      <p:sp>
        <p:nvSpPr>
          <p:cNvPr id="35" name="Text Placeholder 1"/>
          <p:cNvSpPr>
            <a:spLocks noGrp="1"/>
          </p:cNvSpPr>
          <p:nvPr>
            <p:ph sz="quarter" idx="10"/>
          </p:nvPr>
        </p:nvSpPr>
        <p:spPr>
          <a:xfrm>
            <a:off x="268928" y="1441309"/>
            <a:ext cx="10757098" cy="4534067"/>
          </a:xfrm>
        </p:spPr>
        <p:txBody>
          <a:bodyPr/>
          <a:lstStyle/>
          <a:p>
            <a:pPr marL="0" indent="0">
              <a:buNone/>
            </a:pPr>
            <a:r>
              <a:rPr lang="en-US" b="1" dirty="0"/>
              <a:t>Code against SB msg API</a:t>
            </a:r>
          </a:p>
          <a:p>
            <a:pPr lvl="1"/>
            <a:r>
              <a:rPr lang="en-US" sz="1568" dirty="0"/>
              <a:t>Easy event processor implementation</a:t>
            </a:r>
          </a:p>
          <a:p>
            <a:pPr lvl="1"/>
            <a:r>
              <a:rPr lang="en-US" sz="1568" dirty="0"/>
              <a:t>Enable deduplication on Q</a:t>
            </a:r>
          </a:p>
          <a:p>
            <a:pPr lvl="1"/>
            <a:r>
              <a:rPr lang="en-US" sz="1568" dirty="0"/>
              <a:t>Easy routing to different subcomponents</a:t>
            </a:r>
          </a:p>
          <a:p>
            <a:pPr lvl="1"/>
            <a:r>
              <a:rPr lang="en-US" sz="1568" dirty="0"/>
              <a:t>Create SB Q/T based on expected</a:t>
            </a:r>
            <a:br>
              <a:rPr lang="en-US" sz="1568" dirty="0"/>
            </a:br>
            <a:r>
              <a:rPr lang="en-US" sz="1568" dirty="0"/>
              <a:t>throughput</a:t>
            </a:r>
          </a:p>
          <a:p>
            <a:pPr marL="0" indent="0">
              <a:buNone/>
            </a:pPr>
            <a:r>
              <a:rPr lang="en-US" b="1" dirty="0"/>
              <a:t>Use any event processor</a:t>
            </a:r>
          </a:p>
          <a:p>
            <a:pPr lvl="1"/>
            <a:r>
              <a:rPr lang="en-US" sz="1567" dirty="0"/>
              <a:t>Easy to select only “real-time” data.</a:t>
            </a:r>
          </a:p>
          <a:p>
            <a:pPr lvl="1"/>
            <a:r>
              <a:rPr lang="en-US" sz="1567" dirty="0"/>
              <a:t>Storm / Spark</a:t>
            </a:r>
          </a:p>
          <a:p>
            <a:pPr lvl="1"/>
            <a:r>
              <a:rPr lang="en-US" sz="1567" dirty="0"/>
              <a:t>Custom code</a:t>
            </a:r>
          </a:p>
          <a:p>
            <a:pPr lvl="1"/>
            <a:r>
              <a:rPr lang="en-US" sz="1567" dirty="0"/>
              <a:t>Azure Stream Analytics</a:t>
            </a:r>
          </a:p>
          <a:p>
            <a:pPr marL="0" indent="0">
              <a:buNone/>
            </a:pPr>
            <a:r>
              <a:rPr lang="en-US" b="1" dirty="0"/>
              <a:t>Run batches from blob</a:t>
            </a:r>
          </a:p>
          <a:p>
            <a:pPr lvl="1"/>
            <a:r>
              <a:rPr lang="en-US" sz="1567" dirty="0"/>
              <a:t>Reuse existing batch code</a:t>
            </a:r>
          </a:p>
          <a:p>
            <a:pPr lvl="1"/>
            <a:r>
              <a:rPr lang="en-US" sz="1567" dirty="0"/>
              <a:t>Easy with Azure Data Factory</a:t>
            </a:r>
          </a:p>
          <a:p>
            <a:pPr lvl="1"/>
            <a:endParaRPr lang="en-US" sz="1567" dirty="0"/>
          </a:p>
        </p:txBody>
      </p:sp>
      <p:sp>
        <p:nvSpPr>
          <p:cNvPr id="36" name="Rectangle 35"/>
          <p:cNvSpPr/>
          <p:nvPr/>
        </p:nvSpPr>
        <p:spPr bwMode="auto">
          <a:xfrm>
            <a:off x="426247" y="4663120"/>
            <a:ext cx="3520058" cy="179966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198118" y="1441310"/>
            <a:ext cx="4524208" cy="1740024"/>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6685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D2C – Consuming Events</a:t>
            </a:r>
          </a:p>
        </p:txBody>
      </p:sp>
      <p:cxnSp>
        <p:nvCxnSpPr>
          <p:cNvPr id="145" name="Straight Arrow Connector 144"/>
          <p:cNvCxnSpPr/>
          <p:nvPr/>
        </p:nvCxnSpPr>
        <p:spPr>
          <a:xfrm>
            <a:off x="7759454" y="3649297"/>
            <a:ext cx="831174"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7759454" y="3649297"/>
            <a:ext cx="831174" cy="1773378"/>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7759454" y="1808245"/>
            <a:ext cx="831174" cy="1841054"/>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8590628" y="1118636"/>
            <a:ext cx="3479176" cy="5157687"/>
            <a:chOff x="8763247" y="1140235"/>
            <a:chExt cx="4045855" cy="5261855"/>
          </a:xfrm>
        </p:grpSpPr>
        <p:sp>
          <p:nvSpPr>
            <p:cNvPr id="53" name="Rectangle 52"/>
            <p:cNvSpPr/>
            <p:nvPr/>
          </p:nvSpPr>
          <p:spPr bwMode="auto">
            <a:xfrm>
              <a:off x="8763247" y="1140235"/>
              <a:ext cx="4045855" cy="1407071"/>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Interactive path</a:t>
              </a:r>
            </a:p>
          </p:txBody>
        </p:sp>
        <p:sp>
          <p:nvSpPr>
            <p:cNvPr id="34" name="Rectangle 33"/>
            <p:cNvSpPr/>
            <p:nvPr/>
          </p:nvSpPr>
          <p:spPr bwMode="auto">
            <a:xfrm>
              <a:off x="8763247" y="4660315"/>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Cold path</a:t>
              </a:r>
            </a:p>
          </p:txBody>
        </p:sp>
        <p:sp>
          <p:nvSpPr>
            <p:cNvPr id="33" name="Rectangle 32"/>
            <p:cNvSpPr/>
            <p:nvPr/>
          </p:nvSpPr>
          <p:spPr bwMode="auto">
            <a:xfrm>
              <a:off x="8763247" y="2753862"/>
              <a:ext cx="4045855" cy="1741775"/>
            </a:xfrm>
            <a:prstGeom prst="rect">
              <a:avLst/>
            </a:prstGeom>
            <a:solidFill>
              <a:schemeClr val="bg1">
                <a:alpha val="79000"/>
              </a:schemeClr>
            </a:solidFill>
            <a:ln w="28575">
              <a:gradFill>
                <a:gsLst>
                  <a:gs pos="50000">
                    <a:srgbClr val="5EB6DA"/>
                  </a:gs>
                  <a:gs pos="50000">
                    <a:srgbClr val="3999C6"/>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567" dirty="0">
                  <a:solidFill>
                    <a:srgbClr val="505050">
                      <a:lumMod val="50000"/>
                    </a:srgbClr>
                  </a:solidFill>
                  <a:latin typeface="Segoe UI Semibold" panose="020B0702040204020203" pitchFamily="34" charset="0"/>
                  <a:ea typeface="Segoe UI" pitchFamily="34" charset="0"/>
                  <a:cs typeface="Segoe UI" pitchFamily="34" charset="0"/>
                </a:rPr>
                <a:t>Hot path</a:t>
              </a:r>
            </a:p>
          </p:txBody>
        </p:sp>
        <p:sp>
          <p:nvSpPr>
            <p:cNvPr id="25" name="Rounded Rectangle 24"/>
            <p:cNvSpPr/>
            <p:nvPr/>
          </p:nvSpPr>
          <p:spPr bwMode="auto">
            <a:xfrm>
              <a:off x="8996255" y="5276672"/>
              <a:ext cx="1110896" cy="850326"/>
            </a:xfrm>
            <a:prstGeom prst="roundRect">
              <a:avLst/>
            </a:prstGeom>
            <a:gradFill flip="none" rotWithShape="1">
              <a:gsLst>
                <a:gs pos="50000">
                  <a:schemeClr val="accent6">
                    <a:lumMod val="60000"/>
                    <a:lumOff val="40000"/>
                  </a:schemeClr>
                </a:gs>
                <a:gs pos="50000">
                  <a:schemeClr val="accent6">
                    <a:lumMod val="75000"/>
                  </a:scheme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Blob</a:t>
              </a:r>
            </a:p>
          </p:txBody>
        </p:sp>
        <p:sp>
          <p:nvSpPr>
            <p:cNvPr id="27" name="Rectangle 26"/>
            <p:cNvSpPr/>
            <p:nvPr/>
          </p:nvSpPr>
          <p:spPr>
            <a:xfrm>
              <a:off x="8990330" y="3298542"/>
              <a:ext cx="1696062"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Cleaning, normalization, logging</a:t>
              </a:r>
            </a:p>
          </p:txBody>
        </p:sp>
        <p:sp>
          <p:nvSpPr>
            <p:cNvPr id="28" name="Rectangle 27"/>
            <p:cNvSpPr/>
            <p:nvPr/>
          </p:nvSpPr>
          <p:spPr>
            <a:xfrm>
              <a:off x="10782923" y="3298542"/>
              <a:ext cx="1930174" cy="1032754"/>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29" name="Rectangle 28"/>
            <p:cNvSpPr/>
            <p:nvPr/>
          </p:nvSpPr>
          <p:spPr>
            <a:xfrm>
              <a:off x="10230063" y="5216948"/>
              <a:ext cx="1236615"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C&amp;N&amp;L</a:t>
              </a:r>
            </a:p>
          </p:txBody>
        </p:sp>
        <p:sp>
          <p:nvSpPr>
            <p:cNvPr id="30" name="Rectangle 29"/>
            <p:cNvSpPr/>
            <p:nvPr/>
          </p:nvSpPr>
          <p:spPr>
            <a:xfrm>
              <a:off x="11565628" y="5216948"/>
              <a:ext cx="1147470" cy="914731"/>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567" dirty="0">
                  <a:solidFill>
                    <a:prstClr val="white"/>
                  </a:solidFill>
                  <a:latin typeface="Segoe UI"/>
                </a:rPr>
                <a:t>Analytics</a:t>
              </a:r>
            </a:p>
          </p:txBody>
        </p:sp>
        <p:sp>
          <p:nvSpPr>
            <p:cNvPr id="51" name="Rectangle 50"/>
            <p:cNvSpPr/>
            <p:nvPr/>
          </p:nvSpPr>
          <p:spPr bwMode="auto">
            <a:xfrm>
              <a:off x="8996255" y="1634649"/>
              <a:ext cx="1598912"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Service Bus Q/T</a:t>
              </a:r>
            </a:p>
          </p:txBody>
        </p:sp>
        <p:sp>
          <p:nvSpPr>
            <p:cNvPr id="52" name="Rectangle 51"/>
            <p:cNvSpPr/>
            <p:nvPr/>
          </p:nvSpPr>
          <p:spPr bwMode="auto">
            <a:xfrm>
              <a:off x="10686392" y="1647703"/>
              <a:ext cx="2026705" cy="795456"/>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765" dirty="0">
                  <a:solidFill>
                    <a:prstClr val="white"/>
                  </a:solidFill>
                  <a:latin typeface="Segoe UI"/>
                </a:rPr>
                <a:t>Workers</a:t>
              </a:r>
            </a:p>
          </p:txBody>
        </p:sp>
      </p:grpSp>
      <p:sp>
        <p:nvSpPr>
          <p:cNvPr id="125" name="Rectangle 124"/>
          <p:cNvSpPr/>
          <p:nvPr/>
        </p:nvSpPr>
        <p:spPr bwMode="auto">
          <a:xfrm>
            <a:off x="8357988" y="1050554"/>
            <a:ext cx="3833148" cy="3394684"/>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8"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108379" y="3185674"/>
            <a:ext cx="490623" cy="494128"/>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5395916" y="2011874"/>
            <a:ext cx="2399610" cy="3433802"/>
            <a:chOff x="5620139" y="2028049"/>
            <a:chExt cx="2295147" cy="3503154"/>
          </a:xfrm>
        </p:grpSpPr>
        <p:sp>
          <p:nvSpPr>
            <p:cNvPr id="63" name="Rectangle 62"/>
            <p:cNvSpPr/>
            <p:nvPr/>
          </p:nvSpPr>
          <p:spPr>
            <a:xfrm>
              <a:off x="7100332" y="3096061"/>
              <a:ext cx="814954" cy="125189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D2C event router</a:t>
              </a:r>
            </a:p>
          </p:txBody>
        </p:sp>
        <p:sp>
          <p:nvSpPr>
            <p:cNvPr id="64" name="Freeform 63"/>
            <p:cNvSpPr/>
            <p:nvPr/>
          </p:nvSpPr>
          <p:spPr bwMode="auto">
            <a:xfrm>
              <a:off x="7319142" y="3960884"/>
              <a:ext cx="269206" cy="27351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567" dirty="0" err="1">
                <a:solidFill>
                  <a:prstClr val="white"/>
                </a:solidFill>
                <a:latin typeface="Segoe UI"/>
              </a:endParaRPr>
            </a:p>
          </p:txBody>
        </p:sp>
        <p:sp>
          <p:nvSpPr>
            <p:cNvPr id="65" name="Rectangle 64"/>
            <p:cNvSpPr/>
            <p:nvPr/>
          </p:nvSpPr>
          <p:spPr>
            <a:xfrm>
              <a:off x="5990236" y="2028049"/>
              <a:ext cx="1020478" cy="350315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371" dirty="0">
                  <a:solidFill>
                    <a:srgbClr val="505050">
                      <a:lumMod val="50000"/>
                    </a:srgbClr>
                  </a:solidFill>
                  <a:latin typeface="Segoe UI Semibold" panose="020B0702040204020203" pitchFamily="34" charset="0"/>
                  <a:ea typeface="Segoe UI" pitchFamily="34" charset="0"/>
                  <a:cs typeface="Segoe UI" pitchFamily="34" charset="0"/>
                </a:rPr>
                <a:t>IoT Hub</a:t>
              </a:r>
            </a:p>
          </p:txBody>
        </p:sp>
        <p:cxnSp>
          <p:nvCxnSpPr>
            <p:cNvPr id="66" name="Straight Arrow Connector 65"/>
            <p:cNvCxnSpPr/>
            <p:nvPr/>
          </p:nvCxnSpPr>
          <p:spPr>
            <a:xfrm>
              <a:off x="5751831" y="4125775"/>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5620139" y="5108039"/>
              <a:ext cx="950582"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681750" y="3981491"/>
              <a:ext cx="548618"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grpSp>
      <p:pic>
        <p:nvPicPr>
          <p:cNvPr id="69" name="Group 52"/>
          <p:cNvPicPr>
            <a:picLocks noChangeArrowheads="1"/>
          </p:cNvPicPr>
          <p:nvPr/>
        </p:nvPicPr>
        <p:blipFill>
          <a:blip r:embed="rId3">
            <a:extLst>
              <a:ext uri="{28A0092B-C50C-407E-A947-70E740481C1C}">
                <a14:useLocalDpi xmlns:a14="http://schemas.microsoft.com/office/drawing/2010/main" val="0"/>
              </a:ext>
            </a:extLst>
          </a:blip>
          <a:srcRect r="-632"/>
          <a:stretch>
            <a:fillRect/>
          </a:stretch>
        </p:blipFill>
        <p:spPr bwMode="auto">
          <a:xfrm>
            <a:off x="6108379" y="3185674"/>
            <a:ext cx="490623" cy="494128"/>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Arrow Connector 69"/>
          <p:cNvCxnSpPr/>
          <p:nvPr/>
        </p:nvCxnSpPr>
        <p:spPr>
          <a:xfrm>
            <a:off x="5475924" y="2817252"/>
            <a:ext cx="993847" cy="0"/>
          </a:xfrm>
          <a:prstGeom prst="straightConnector1">
            <a:avLst/>
          </a:prstGeom>
          <a:ln w="28575">
            <a:solidFill>
              <a:srgbClr val="777777"/>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736" y="2382970"/>
            <a:ext cx="1012318" cy="816739"/>
          </a:xfrm>
          <a:prstGeom prst="rect">
            <a:avLst/>
          </a:prstGeom>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207" y="4764815"/>
            <a:ext cx="1012318" cy="816739"/>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73" y="3635413"/>
            <a:ext cx="1012318" cy="816739"/>
          </a:xfrm>
          <a:prstGeom prst="rect">
            <a:avLst/>
          </a:prstGeom>
        </p:spPr>
      </p:pic>
      <p:sp>
        <p:nvSpPr>
          <p:cNvPr id="35" name="Rectangle 34"/>
          <p:cNvSpPr/>
          <p:nvPr/>
        </p:nvSpPr>
        <p:spPr bwMode="auto">
          <a:xfrm>
            <a:off x="355397" y="4766379"/>
            <a:ext cx="3520058" cy="1799665"/>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 Placeholder 1"/>
          <p:cNvSpPr>
            <a:spLocks noGrp="1"/>
          </p:cNvSpPr>
          <p:nvPr>
            <p:ph sz="quarter" idx="10"/>
          </p:nvPr>
        </p:nvSpPr>
        <p:spPr>
          <a:xfrm>
            <a:off x="268928" y="1441309"/>
            <a:ext cx="10757098" cy="4534067"/>
          </a:xfrm>
        </p:spPr>
        <p:txBody>
          <a:bodyPr/>
          <a:lstStyle/>
          <a:p>
            <a:pPr marL="0" indent="0">
              <a:buNone/>
            </a:pPr>
            <a:r>
              <a:rPr lang="en-US" b="1" dirty="0"/>
              <a:t>Code against SB msg API</a:t>
            </a:r>
          </a:p>
          <a:p>
            <a:pPr lvl="1"/>
            <a:r>
              <a:rPr lang="en-US" sz="1568" dirty="0"/>
              <a:t>Easy event processor implementation</a:t>
            </a:r>
          </a:p>
          <a:p>
            <a:pPr lvl="1"/>
            <a:r>
              <a:rPr lang="en-US" sz="1568" dirty="0"/>
              <a:t>Enable deduplication on Q</a:t>
            </a:r>
          </a:p>
          <a:p>
            <a:pPr lvl="1"/>
            <a:r>
              <a:rPr lang="en-US" sz="1568" dirty="0"/>
              <a:t>Easy routing to different subcomponents</a:t>
            </a:r>
          </a:p>
          <a:p>
            <a:pPr lvl="1"/>
            <a:r>
              <a:rPr lang="en-US" sz="1568" dirty="0"/>
              <a:t>Create SB Q/T based on expected </a:t>
            </a:r>
            <a:br>
              <a:rPr lang="en-US" sz="1568" dirty="0"/>
            </a:br>
            <a:r>
              <a:rPr lang="en-US" sz="1568" dirty="0"/>
              <a:t>throughput</a:t>
            </a:r>
          </a:p>
          <a:p>
            <a:pPr marL="0" indent="0">
              <a:buNone/>
            </a:pPr>
            <a:r>
              <a:rPr lang="en-US" b="1" dirty="0"/>
              <a:t>Use any event processor</a:t>
            </a:r>
          </a:p>
          <a:p>
            <a:pPr lvl="1"/>
            <a:r>
              <a:rPr lang="en-US" sz="1567" dirty="0"/>
              <a:t>Easy to select only “real-time” data.</a:t>
            </a:r>
          </a:p>
          <a:p>
            <a:pPr lvl="1"/>
            <a:r>
              <a:rPr lang="en-US" sz="1567" dirty="0"/>
              <a:t>Storm / Spark</a:t>
            </a:r>
          </a:p>
          <a:p>
            <a:pPr lvl="1"/>
            <a:r>
              <a:rPr lang="en-US" sz="1567" dirty="0"/>
              <a:t>Custom code</a:t>
            </a:r>
          </a:p>
          <a:p>
            <a:pPr lvl="1"/>
            <a:r>
              <a:rPr lang="en-US" sz="1567" dirty="0"/>
              <a:t>Azure Stream Analytics</a:t>
            </a:r>
          </a:p>
          <a:p>
            <a:pPr marL="0" indent="0">
              <a:buNone/>
            </a:pPr>
            <a:r>
              <a:rPr lang="en-US" b="1" dirty="0"/>
              <a:t>Run batches from blob</a:t>
            </a:r>
          </a:p>
          <a:p>
            <a:pPr lvl="1"/>
            <a:r>
              <a:rPr lang="en-US" sz="1567" dirty="0"/>
              <a:t>Reuse existing batch code</a:t>
            </a:r>
          </a:p>
          <a:p>
            <a:pPr lvl="1"/>
            <a:r>
              <a:rPr lang="en-US" sz="1567" dirty="0"/>
              <a:t>Easy with Azure Data Factory</a:t>
            </a:r>
          </a:p>
          <a:p>
            <a:pPr lvl="1"/>
            <a:endParaRPr lang="en-US" sz="1567" dirty="0"/>
          </a:p>
        </p:txBody>
      </p:sp>
      <p:sp>
        <p:nvSpPr>
          <p:cNvPr id="38" name="Rectangle 37"/>
          <p:cNvSpPr/>
          <p:nvPr/>
        </p:nvSpPr>
        <p:spPr bwMode="auto">
          <a:xfrm>
            <a:off x="146251" y="1395127"/>
            <a:ext cx="4524208" cy="3323506"/>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7700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C2D - Messages</a:t>
            </a:r>
          </a:p>
        </p:txBody>
      </p:sp>
      <p:sp>
        <p:nvSpPr>
          <p:cNvPr id="3" name="Text Placeholder 2"/>
          <p:cNvSpPr>
            <a:spLocks noGrp="1"/>
          </p:cNvSpPr>
          <p:nvPr>
            <p:ph sz="quarter" idx="10"/>
          </p:nvPr>
        </p:nvSpPr>
        <p:spPr>
          <a:xfrm>
            <a:off x="274513" y="1230373"/>
            <a:ext cx="7171399" cy="4019894"/>
          </a:xfrm>
        </p:spPr>
        <p:txBody>
          <a:bodyPr>
            <a:noAutofit/>
          </a:bodyPr>
          <a:lstStyle/>
          <a:p>
            <a:pPr marL="336145" indent="-336145">
              <a:buFont typeface="Arial" panose="020B0604020202020204" pitchFamily="34" charset="0"/>
              <a:buChar char="•"/>
            </a:pPr>
            <a:r>
              <a:rPr lang="en-US" sz="2549" b="1" dirty="0"/>
              <a:t>Interface</a:t>
            </a:r>
          </a:p>
          <a:p>
            <a:pPr lvl="1"/>
            <a:r>
              <a:rPr lang="en-US" dirty="0"/>
              <a:t>AMQP and HTTPS device-side endpoint</a:t>
            </a:r>
          </a:p>
          <a:p>
            <a:pPr lvl="1"/>
            <a:r>
              <a:rPr lang="en-US" dirty="0"/>
              <a:t>AMQP service-side endpoint</a:t>
            </a:r>
          </a:p>
          <a:p>
            <a:pPr marL="336145" indent="-336145">
              <a:buFont typeface="Arial" panose="020B0604020202020204" pitchFamily="34" charset="0"/>
              <a:buChar char="•"/>
            </a:pPr>
            <a:r>
              <a:rPr lang="en-US" sz="2549" b="1" dirty="0"/>
              <a:t>At-least-once semantics</a:t>
            </a:r>
          </a:p>
          <a:p>
            <a:pPr lvl="1"/>
            <a:r>
              <a:rPr lang="en-US" dirty="0"/>
              <a:t>Durable queued messages (TTL up to 2 days)</a:t>
            </a:r>
          </a:p>
          <a:p>
            <a:pPr lvl="1"/>
            <a:r>
              <a:rPr lang="en-US" dirty="0"/>
              <a:t>Device acknowledges receipt</a:t>
            </a:r>
            <a:br>
              <a:rPr lang="en-US" dirty="0"/>
            </a:br>
            <a:r>
              <a:rPr lang="en-US" dirty="0"/>
              <a:t>(Send - Receive - Abandon OR Complete)</a:t>
            </a:r>
          </a:p>
          <a:p>
            <a:pPr marL="336145" indent="-336145">
              <a:buFont typeface="Arial" panose="020B0604020202020204" pitchFamily="34" charset="0"/>
              <a:buChar char="•"/>
            </a:pPr>
            <a:r>
              <a:rPr lang="en-US" sz="2549" b="1" dirty="0"/>
              <a:t>TTL and receipts</a:t>
            </a:r>
          </a:p>
          <a:p>
            <a:pPr lvl="1"/>
            <a:r>
              <a:rPr lang="en-US" dirty="0"/>
              <a:t>Per-message TTL</a:t>
            </a:r>
          </a:p>
          <a:p>
            <a:pPr lvl="1"/>
            <a:r>
              <a:rPr lang="en-US" dirty="0"/>
              <a:t>Per-message positive and negative receipts</a:t>
            </a:r>
          </a:p>
          <a:p>
            <a:pPr marL="336145" indent="-336145">
              <a:buFont typeface="Arial" panose="020B0604020202020204" pitchFamily="34" charset="0"/>
              <a:buChar char="•"/>
            </a:pPr>
            <a:r>
              <a:rPr lang="en-US" sz="2549" b="1" dirty="0"/>
              <a:t>Command lifecycle pattern</a:t>
            </a:r>
          </a:p>
          <a:p>
            <a:pPr lvl="1"/>
            <a:r>
              <a:rPr lang="en-US" dirty="0"/>
              <a:t>Use correlated D2C for responses</a:t>
            </a:r>
          </a:p>
          <a:p>
            <a:pPr lvl="1"/>
            <a:r>
              <a:rPr lang="en-US" dirty="0"/>
              <a:t>Use feedback information to retry</a:t>
            </a:r>
          </a:p>
          <a:p>
            <a:pPr lvl="1"/>
            <a:r>
              <a:rPr lang="en-US" dirty="0"/>
              <a:t>Store command state in command registry</a:t>
            </a:r>
          </a:p>
        </p:txBody>
      </p:sp>
      <p:grpSp>
        <p:nvGrpSpPr>
          <p:cNvPr id="89" name="Group 88"/>
          <p:cNvGrpSpPr/>
          <p:nvPr/>
        </p:nvGrpSpPr>
        <p:grpSpPr>
          <a:xfrm>
            <a:off x="7356269" y="2084365"/>
            <a:ext cx="3059537" cy="3594510"/>
            <a:chOff x="8050808" y="1851360"/>
            <a:chExt cx="3121330" cy="3667107"/>
          </a:xfrm>
        </p:grpSpPr>
        <p:sp>
          <p:nvSpPr>
            <p:cNvPr id="90" name="IoT Hub"/>
            <p:cNvSpPr/>
            <p:nvPr/>
          </p:nvSpPr>
          <p:spPr bwMode="auto">
            <a:xfrm>
              <a:off x="8050808" y="1851360"/>
              <a:ext cx="3121330" cy="3667107"/>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t" anchorCtr="0" forceAA="0" compatLnSpc="1">
              <a:prstTxWarp prst="textNoShape">
                <a:avLst/>
              </a:prstTxWarp>
              <a:noAutofit/>
            </a:bodyPr>
            <a:lstStyle/>
            <a:p>
              <a:pPr defTabSz="895575" fontAlgn="base">
                <a:lnSpc>
                  <a:spcPct val="90000"/>
                </a:lnSpc>
                <a:spcBef>
                  <a:spcPct val="0"/>
                </a:spcBef>
                <a:defRPr/>
              </a:pPr>
              <a:r>
                <a:rPr lang="en-US" sz="1765" kern="0" dirty="0">
                  <a:solidFill>
                    <a:srgbClr val="505050">
                      <a:lumMod val="50000"/>
                    </a:srgbClr>
                  </a:solidFill>
                  <a:latin typeface="Segoe UI Semibold" panose="020B0702040204020203" pitchFamily="34" charset="0"/>
                  <a:ea typeface="Segoe UI" pitchFamily="34" charset="0"/>
                  <a:cs typeface="Segoe UI" pitchFamily="34" charset="0"/>
                </a:rPr>
                <a:t>IoT Hub</a:t>
              </a:r>
            </a:p>
          </p:txBody>
        </p:sp>
        <p:grpSp>
          <p:nvGrpSpPr>
            <p:cNvPr id="91" name="Device … 1"/>
            <p:cNvGrpSpPr/>
            <p:nvPr/>
          </p:nvGrpSpPr>
          <p:grpSpPr>
            <a:xfrm>
              <a:off x="8182180" y="2399916"/>
              <a:ext cx="1371391" cy="1554243"/>
              <a:chOff x="1829165" y="3680140"/>
              <a:chExt cx="1371585" cy="1554464"/>
            </a:xfrm>
          </p:grpSpPr>
          <p:sp>
            <p:nvSpPr>
              <p:cNvPr id="135" name="Rectangle 134"/>
              <p:cNvSpPr/>
              <p:nvPr/>
            </p:nvSpPr>
            <p:spPr bwMode="auto">
              <a:xfrm>
                <a:off x="1829165" y="3680140"/>
                <a:ext cx="1371585" cy="155446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id</a:t>
                </a:r>
              </a:p>
            </p:txBody>
          </p:sp>
          <p:sp>
            <p:nvSpPr>
              <p:cNvPr id="136" name="Rectangle 135"/>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077" kern="0" dirty="0">
                    <a:solidFill>
                      <a:prstClr val="white"/>
                    </a:solidFill>
                    <a:latin typeface="Segoe UI"/>
                  </a:rPr>
                  <a:t>C2D queue</a:t>
                </a:r>
              </a:p>
              <a:p>
                <a:pPr defTabSz="914192">
                  <a:defRPr/>
                </a:pPr>
                <a:r>
                  <a:rPr lang="en-US" sz="1077" kern="0" dirty="0">
                    <a:solidFill>
                      <a:prstClr val="white"/>
                    </a:solidFill>
                    <a:latin typeface="Segoe UI"/>
                  </a:rPr>
                  <a:t>endpoint</a:t>
                </a:r>
              </a:p>
            </p:txBody>
          </p:sp>
          <p:sp>
            <p:nvSpPr>
              <p:cNvPr id="137" name="Rectangle 136"/>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r>
                  <a:rPr lang="en-US" sz="1077" kern="0" dirty="0">
                    <a:solidFill>
                      <a:prstClr val="white"/>
                    </a:solidFill>
                    <a:latin typeface="Segoe UI"/>
                  </a:rPr>
                  <a:t>D2C send endpoint</a:t>
                </a:r>
              </a:p>
            </p:txBody>
          </p:sp>
        </p:grpSp>
        <p:sp>
          <p:nvSpPr>
            <p:cNvPr id="92" name="Device … 2"/>
            <p:cNvSpPr/>
            <p:nvPr/>
          </p:nvSpPr>
          <p:spPr bwMode="auto">
            <a:xfrm>
              <a:off x="8182180" y="413701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93" name="Device …3"/>
            <p:cNvSpPr/>
            <p:nvPr/>
          </p:nvSpPr>
          <p:spPr bwMode="auto">
            <a:xfrm>
              <a:off x="8182180" y="4619207"/>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94" name="Device …4"/>
            <p:cNvSpPr/>
            <p:nvPr/>
          </p:nvSpPr>
          <p:spPr bwMode="auto">
            <a:xfrm>
              <a:off x="8182177" y="5060271"/>
              <a:ext cx="1371391" cy="365705"/>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Device …</a:t>
              </a:r>
            </a:p>
          </p:txBody>
        </p:sp>
        <p:sp>
          <p:nvSpPr>
            <p:cNvPr id="95" name="D2C receive endpoint"/>
            <p:cNvSpPr/>
            <p:nvPr/>
          </p:nvSpPr>
          <p:spPr bwMode="auto">
            <a:xfrm>
              <a:off x="9657305" y="2389129"/>
              <a:ext cx="1371391" cy="85567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D2C receive endpoint</a:t>
              </a:r>
            </a:p>
          </p:txBody>
        </p:sp>
        <p:sp>
          <p:nvSpPr>
            <p:cNvPr id="96" name="C2D send endpoint"/>
            <p:cNvSpPr/>
            <p:nvPr/>
          </p:nvSpPr>
          <p:spPr bwMode="auto">
            <a:xfrm>
              <a:off x="9657305" y="3303388"/>
              <a:ext cx="1371391" cy="593382"/>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C2D send endpoint</a:t>
              </a:r>
            </a:p>
          </p:txBody>
        </p:sp>
        <p:sp>
          <p:nvSpPr>
            <p:cNvPr id="97" name="IoT Hub management"/>
            <p:cNvSpPr/>
            <p:nvPr/>
          </p:nvSpPr>
          <p:spPr bwMode="auto">
            <a:xfrm>
              <a:off x="9657302" y="4700066"/>
              <a:ext cx="1371391" cy="72591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IoT Hub management</a:t>
              </a:r>
            </a:p>
          </p:txBody>
        </p:sp>
        <p:grpSp>
          <p:nvGrpSpPr>
            <p:cNvPr id="98" name="Device … 2"/>
            <p:cNvGrpSpPr/>
            <p:nvPr/>
          </p:nvGrpSpPr>
          <p:grpSpPr>
            <a:xfrm>
              <a:off x="9230616" y="4162091"/>
              <a:ext cx="190516" cy="315544"/>
              <a:chOff x="4593735" y="4663834"/>
              <a:chExt cx="152594" cy="252735"/>
            </a:xfrm>
          </p:grpSpPr>
          <p:sp>
            <p:nvSpPr>
              <p:cNvPr id="13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13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grpSp>
          <p:nvGrpSpPr>
            <p:cNvPr id="99" name="Device …4"/>
            <p:cNvGrpSpPr/>
            <p:nvPr/>
          </p:nvGrpSpPr>
          <p:grpSpPr>
            <a:xfrm>
              <a:off x="9058540" y="5075471"/>
              <a:ext cx="407905" cy="337660"/>
              <a:chOff x="517516" y="3589298"/>
              <a:chExt cx="1770439" cy="1465554"/>
            </a:xfrm>
          </p:grpSpPr>
          <p:sp>
            <p:nvSpPr>
              <p:cNvPr id="130"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131"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30" tIns="44814" rIns="89630" bIns="44814" numCol="1" anchor="t" anchorCtr="0" compatLnSpc="1">
                <a:prstTxWarp prst="textNoShape">
                  <a:avLst/>
                </a:prstTxWarp>
              </a:bodyPr>
              <a:lstStyle/>
              <a:p>
                <a:pPr defTabSz="914139">
                  <a:defRPr/>
                </a:pPr>
                <a:endParaRPr lang="en-US" kern="0">
                  <a:solidFill>
                    <a:prstClr val="black"/>
                  </a:solidFill>
                  <a:latin typeface="Segoe UI"/>
                </a:endParaRPr>
              </a:p>
            </p:txBody>
          </p:sp>
          <p:sp>
            <p:nvSpPr>
              <p:cNvPr id="132"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0" name="Device …3"/>
            <p:cNvGrpSpPr/>
            <p:nvPr/>
          </p:nvGrpSpPr>
          <p:grpSpPr>
            <a:xfrm>
              <a:off x="9097415" y="4682284"/>
              <a:ext cx="339700" cy="204635"/>
              <a:chOff x="1783977" y="3232718"/>
              <a:chExt cx="423736" cy="255258"/>
            </a:xfrm>
          </p:grpSpPr>
          <p:sp>
            <p:nvSpPr>
              <p:cNvPr id="128"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sp>
            <p:nvSpPr>
              <p:cNvPr id="129"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grpSp>
        <p:sp>
          <p:nvSpPr>
            <p:cNvPr id="101" name="Device … 1"/>
            <p:cNvSpPr>
              <a:spLocks noEditPoints="1"/>
            </p:cNvSpPr>
            <p:nvPr/>
          </p:nvSpPr>
          <p:spPr bwMode="black">
            <a:xfrm>
              <a:off x="9123674" y="3610295"/>
              <a:ext cx="297458" cy="297262"/>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nvGrpSpPr>
            <p:cNvPr id="102" name="IoT Hub management"/>
            <p:cNvGrpSpPr/>
            <p:nvPr/>
          </p:nvGrpSpPr>
          <p:grpSpPr>
            <a:xfrm>
              <a:off x="10475618" y="4755917"/>
              <a:ext cx="425518" cy="375193"/>
              <a:chOff x="5940450" y="5470954"/>
              <a:chExt cx="425518" cy="375193"/>
            </a:xfrm>
          </p:grpSpPr>
          <p:sp>
            <p:nvSpPr>
              <p:cNvPr id="119" name="Freeform 118"/>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567" kern="0"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0" name="Group 119"/>
              <p:cNvGrpSpPr/>
              <p:nvPr/>
            </p:nvGrpSpPr>
            <p:grpSpPr>
              <a:xfrm>
                <a:off x="6032077" y="5601867"/>
                <a:ext cx="258584" cy="74058"/>
                <a:chOff x="5993561" y="5590711"/>
                <a:chExt cx="371622" cy="106432"/>
              </a:xfrm>
            </p:grpSpPr>
            <p:sp>
              <p:nvSpPr>
                <p:cNvPr id="125" name="Rectangle 124"/>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p:cNvGrpSpPr/>
              <p:nvPr/>
            </p:nvGrpSpPr>
            <p:grpSpPr>
              <a:xfrm>
                <a:off x="6032077" y="5697143"/>
                <a:ext cx="258584" cy="74058"/>
                <a:chOff x="5993561" y="5590711"/>
                <a:chExt cx="371622" cy="106432"/>
              </a:xfrm>
            </p:grpSpPr>
            <p:sp>
              <p:nvSpPr>
                <p:cNvPr id="122" name="Rectangle 121"/>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3" name="C2D send endpoint"/>
            <p:cNvGrpSpPr>
              <a:grpSpLocks noChangeAspect="1"/>
            </p:cNvGrpSpPr>
            <p:nvPr/>
          </p:nvGrpSpPr>
          <p:grpSpPr bwMode="auto">
            <a:xfrm>
              <a:off x="10706040" y="3393109"/>
              <a:ext cx="184628" cy="186405"/>
              <a:chOff x="8096" y="-1886"/>
              <a:chExt cx="935" cy="944"/>
            </a:xfrm>
            <a:solidFill>
              <a:schemeClr val="bg1"/>
            </a:solidFill>
          </p:grpSpPr>
          <p:sp>
            <p:nvSpPr>
              <p:cNvPr id="116"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117"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sp>
            <p:nvSpPr>
              <p:cNvPr id="118"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077" kern="0">
                  <a:solidFill>
                    <a:prstClr val="white"/>
                  </a:solidFill>
                  <a:latin typeface="Segoe UI"/>
                </a:endParaRPr>
              </a:p>
            </p:txBody>
          </p:sp>
        </p:grpSp>
        <p:sp>
          <p:nvSpPr>
            <p:cNvPr id="104" name="D2C receive endpoint"/>
            <p:cNvSpPr>
              <a:spLocks noChangeAspect="1"/>
            </p:cNvSpPr>
            <p:nvPr/>
          </p:nvSpPr>
          <p:spPr>
            <a:xfrm>
              <a:off x="10597025" y="2530255"/>
              <a:ext cx="349299" cy="199285"/>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192">
                <a:defRPr/>
              </a:pPr>
              <a:endParaRPr lang="en-US" kern="0">
                <a:solidFill>
                  <a:srgbClr val="FFFFFF"/>
                </a:solidFill>
                <a:latin typeface="Segoe UI"/>
              </a:endParaRPr>
            </a:p>
          </p:txBody>
        </p:sp>
        <p:sp>
          <p:nvSpPr>
            <p:cNvPr id="105" name="Rectangle 104"/>
            <p:cNvSpPr/>
            <p:nvPr/>
          </p:nvSpPr>
          <p:spPr bwMode="auto">
            <a:xfrm>
              <a:off x="9647342" y="3969042"/>
              <a:ext cx="1371391" cy="674334"/>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04" numCol="1" spcCol="0" rtlCol="0" fromWordArt="0" anchor="b" anchorCtr="0" forceAA="0" compatLnSpc="1">
              <a:prstTxWarp prst="textNoShape">
                <a:avLst/>
              </a:prstTxWarp>
              <a:noAutofit/>
            </a:bodyPr>
            <a:lstStyle/>
            <a:p>
              <a:pPr defTabSz="895575" fontAlgn="base">
                <a:lnSpc>
                  <a:spcPct val="90000"/>
                </a:lnSpc>
                <a:spcBef>
                  <a:spcPct val="0"/>
                </a:spcBef>
                <a:defRPr/>
              </a:pP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Msg feedback</a:t>
              </a:r>
              <a:b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br>
              <a:r>
                <a:rPr lang="en-US" sz="1077" kern="0" dirty="0">
                  <a:solidFill>
                    <a:srgbClr val="505050">
                      <a:lumMod val="50000"/>
                    </a:srgbClr>
                  </a:solidFill>
                  <a:latin typeface="Segoe UI Semibold" panose="020B0702040204020203" pitchFamily="34" charset="0"/>
                  <a:ea typeface="Segoe UI" pitchFamily="34" charset="0"/>
                  <a:cs typeface="Segoe UI" pitchFamily="34" charset="0"/>
                </a:rPr>
                <a:t>and monitoring endpoint</a:t>
              </a:r>
            </a:p>
          </p:txBody>
        </p:sp>
        <p:grpSp>
          <p:nvGrpSpPr>
            <p:cNvPr id="106" name="Group 105"/>
            <p:cNvGrpSpPr/>
            <p:nvPr/>
          </p:nvGrpSpPr>
          <p:grpSpPr>
            <a:xfrm>
              <a:off x="10688377" y="4060625"/>
              <a:ext cx="284977" cy="271173"/>
              <a:chOff x="11209667" y="1326560"/>
              <a:chExt cx="1287867" cy="1225483"/>
            </a:xfrm>
          </p:grpSpPr>
          <p:grpSp>
            <p:nvGrpSpPr>
              <p:cNvPr id="107" name="Group 106"/>
              <p:cNvGrpSpPr/>
              <p:nvPr/>
            </p:nvGrpSpPr>
            <p:grpSpPr>
              <a:xfrm>
                <a:off x="11209667" y="1326560"/>
                <a:ext cx="901749" cy="772996"/>
                <a:chOff x="11148003" y="2486796"/>
                <a:chExt cx="1527631" cy="1309513"/>
              </a:xfrm>
            </p:grpSpPr>
            <p:sp>
              <p:nvSpPr>
                <p:cNvPr id="114" name="Round Same Side Corner Rectangle 11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sp>
              <p:nvSpPr>
                <p:cNvPr id="115" name="Round Same Side Corner Rectangle 11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grpSp>
          <p:grpSp>
            <p:nvGrpSpPr>
              <p:cNvPr id="108" name="Group 107"/>
              <p:cNvGrpSpPr/>
              <p:nvPr/>
            </p:nvGrpSpPr>
            <p:grpSpPr>
              <a:xfrm>
                <a:off x="11403194" y="1550235"/>
                <a:ext cx="900814" cy="772996"/>
                <a:chOff x="11148003" y="2486796"/>
                <a:chExt cx="1526047" cy="1309513"/>
              </a:xfrm>
            </p:grpSpPr>
            <p:sp>
              <p:nvSpPr>
                <p:cNvPr id="112" name="Round Same Side Corner Rectangle 111"/>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sp>
              <p:nvSpPr>
                <p:cNvPr id="113" name="Round Same Side Corner Rectangle 112"/>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grpSp>
          <p:grpSp>
            <p:nvGrpSpPr>
              <p:cNvPr id="109" name="Group 108"/>
              <p:cNvGrpSpPr/>
              <p:nvPr/>
            </p:nvGrpSpPr>
            <p:grpSpPr>
              <a:xfrm>
                <a:off x="11595785" y="1779047"/>
                <a:ext cx="901749" cy="772996"/>
                <a:chOff x="11148003" y="2486796"/>
                <a:chExt cx="1527631" cy="1309513"/>
              </a:xfrm>
            </p:grpSpPr>
            <p:sp>
              <p:nvSpPr>
                <p:cNvPr id="110" name="Round Same Side Corner Rectangle 10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sp>
              <p:nvSpPr>
                <p:cNvPr id="111" name="Round Same Side Corner Rectangle 11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30" tIns="44814" rIns="89630" bIns="44814" numCol="1" anchor="t" anchorCtr="0" compatLnSpc="1">
                  <a:prstTxWarp prst="textNoShape">
                    <a:avLst/>
                  </a:prstTxWarp>
                </a:bodyPr>
                <a:lstStyle/>
                <a:p>
                  <a:pPr defTabSz="914192">
                    <a:defRPr/>
                  </a:pPr>
                  <a:endParaRPr lang="en-US" sz="1077" kern="0" dirty="0" err="1">
                    <a:solidFill>
                      <a:prstClr val="white"/>
                    </a:solidFill>
                    <a:latin typeface="Segoe UI"/>
                  </a:endParaRPr>
                </a:p>
              </p:txBody>
            </p:sp>
          </p:grpSp>
        </p:grpSp>
      </p:grpSp>
      <p:cxnSp>
        <p:nvCxnSpPr>
          <p:cNvPr id="138" name="Straight Arrow Connector 137"/>
          <p:cNvCxnSpPr/>
          <p:nvPr/>
        </p:nvCxnSpPr>
        <p:spPr>
          <a:xfrm flipH="1">
            <a:off x="7065712" y="3412377"/>
            <a:ext cx="581116"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10398951" y="4420429"/>
            <a:ext cx="589017"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10390968" y="3683037"/>
            <a:ext cx="581116" cy="0"/>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57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69240" y="1664188"/>
            <a:ext cx="10757098" cy="3934511"/>
          </a:xfrm>
        </p:spPr>
        <p:txBody>
          <a:bodyPr/>
          <a:lstStyle/>
          <a:p>
            <a:r>
              <a:rPr lang="en-US" b="1" dirty="0"/>
              <a:t>Devices</a:t>
            </a:r>
          </a:p>
          <a:p>
            <a:pPr lvl="1"/>
            <a:r>
              <a:rPr lang="en-US" i="1" dirty="0"/>
              <a:t>Device provisioning</a:t>
            </a:r>
            <a:r>
              <a:rPr lang="en-US" dirty="0"/>
              <a:t> is the process of adding the initial device data to the stores in your solution</a:t>
            </a:r>
          </a:p>
          <a:p>
            <a:pPr lvl="1"/>
            <a:r>
              <a:rPr lang="en-US" dirty="0"/>
              <a:t>As part of the provisioning process, you might need to initialize device-specific data in other solution store</a:t>
            </a:r>
          </a:p>
          <a:p>
            <a:pPr lvl="1"/>
            <a:r>
              <a:rPr lang="en-US" dirty="0"/>
              <a:t>At a minimum, a solution must store device identities and authentication keys</a:t>
            </a:r>
          </a:p>
          <a:p>
            <a:r>
              <a:rPr lang="en-US" b="1" dirty="0"/>
              <a:t>Azure Resource Manager</a:t>
            </a:r>
          </a:p>
          <a:p>
            <a:pPr lvl="1"/>
            <a:r>
              <a:rPr lang="en-US" dirty="0"/>
              <a:t>You can use ARM to create and manage Azure </a:t>
            </a:r>
            <a:r>
              <a:rPr lang="en-US" dirty="0" err="1"/>
              <a:t>IoT</a:t>
            </a:r>
            <a:r>
              <a:rPr lang="en-US" dirty="0"/>
              <a:t> hubs programmatically</a:t>
            </a:r>
          </a:p>
          <a:p>
            <a:pPr lvl="1"/>
            <a:r>
              <a:rPr lang="en-US" dirty="0">
                <a:hlinkClick r:id="rId3"/>
              </a:rPr>
              <a:t>https://msdn.microsoft.com/en-us/library/mt589014.aspx</a:t>
            </a:r>
            <a:r>
              <a:rPr lang="en-US" dirty="0"/>
              <a:t> </a:t>
            </a:r>
          </a:p>
        </p:txBody>
      </p:sp>
    </p:spTree>
    <p:extLst>
      <p:ext uri="{BB962C8B-B14F-4D97-AF65-F5344CB8AC3E}">
        <p14:creationId xmlns:p14="http://schemas.microsoft.com/office/powerpoint/2010/main" val="3969645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160749"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Cell phone</a:t>
            </a:r>
          </a:p>
        </p:txBody>
      </p:sp>
      <p:sp>
        <p:nvSpPr>
          <p:cNvPr id="22" name="TextBox 21"/>
          <p:cNvSpPr txBox="1"/>
          <p:nvPr/>
        </p:nvSpPr>
        <p:spPr>
          <a:xfrm>
            <a:off x="5160749"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350003" y="4207374"/>
            <a:ext cx="384708" cy="60061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nvGrpSpPr>
          <p:cNvPr id="185" name="Group 184"/>
          <p:cNvGrpSpPr/>
          <p:nvPr/>
        </p:nvGrpSpPr>
        <p:grpSpPr>
          <a:xfrm>
            <a:off x="5273454" y="2163448"/>
            <a:ext cx="537806" cy="465182"/>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5" name="TextBox 14"/>
          <p:cNvSpPr txBox="1"/>
          <p:nvPr/>
        </p:nvSpPr>
        <p:spPr>
          <a:xfrm>
            <a:off x="631675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HVAC</a:t>
            </a:r>
          </a:p>
        </p:txBody>
      </p:sp>
      <p:sp>
        <p:nvSpPr>
          <p:cNvPr id="23" name="TextBox 22"/>
          <p:cNvSpPr txBox="1"/>
          <p:nvPr/>
        </p:nvSpPr>
        <p:spPr>
          <a:xfrm>
            <a:off x="6316752"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458898" y="4329066"/>
            <a:ext cx="478923" cy="478923"/>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4" name="Group 183"/>
          <p:cNvGrpSpPr/>
          <p:nvPr/>
        </p:nvGrpSpPr>
        <p:grpSpPr>
          <a:xfrm>
            <a:off x="6428476" y="2147746"/>
            <a:ext cx="539769" cy="480884"/>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6" name="TextBox 15"/>
          <p:cNvSpPr txBox="1"/>
          <p:nvPr/>
        </p:nvSpPr>
        <p:spPr>
          <a:xfrm>
            <a:off x="7472755"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Vending</a:t>
            </a:r>
          </a:p>
        </p:txBody>
      </p:sp>
      <p:sp>
        <p:nvSpPr>
          <p:cNvPr id="24" name="TextBox 23"/>
          <p:cNvSpPr txBox="1"/>
          <p:nvPr/>
        </p:nvSpPr>
        <p:spPr>
          <a:xfrm>
            <a:off x="7472755"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574664" y="4207374"/>
            <a:ext cx="559398" cy="600615"/>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3" name="Group 182"/>
          <p:cNvGrpSpPr/>
          <p:nvPr/>
        </p:nvGrpSpPr>
        <p:grpSpPr>
          <a:xfrm>
            <a:off x="7585459" y="2159523"/>
            <a:ext cx="537806" cy="469107"/>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7" name="TextBox 16"/>
          <p:cNvSpPr txBox="1"/>
          <p:nvPr/>
        </p:nvSpPr>
        <p:spPr>
          <a:xfrm>
            <a:off x="8628757"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Security</a:t>
            </a:r>
          </a:p>
        </p:txBody>
      </p:sp>
      <p:sp>
        <p:nvSpPr>
          <p:cNvPr id="25" name="TextBox 24"/>
          <p:cNvSpPr txBox="1"/>
          <p:nvPr/>
        </p:nvSpPr>
        <p:spPr>
          <a:xfrm>
            <a:off x="8610399" y="2766152"/>
            <a:ext cx="852348"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711038" y="4354584"/>
            <a:ext cx="598654" cy="453405"/>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nvGrpSpPr>
          <p:cNvPr id="182" name="Group 181"/>
          <p:cNvGrpSpPr/>
          <p:nvPr/>
        </p:nvGrpSpPr>
        <p:grpSpPr>
          <a:xfrm>
            <a:off x="8875624" y="2088861"/>
            <a:ext cx="321898" cy="539769"/>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3" name="TextBox 12"/>
          <p:cNvSpPr txBox="1"/>
          <p:nvPr/>
        </p:nvSpPr>
        <p:spPr>
          <a:xfrm>
            <a:off x="393491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Oven</a:t>
            </a:r>
          </a:p>
        </p:txBody>
      </p:sp>
      <p:sp>
        <p:nvSpPr>
          <p:cNvPr id="21" name="TextBox 20"/>
          <p:cNvSpPr txBox="1"/>
          <p:nvPr/>
        </p:nvSpPr>
        <p:spPr>
          <a:xfrm>
            <a:off x="3934912"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17295" y="4413467"/>
            <a:ext cx="398448" cy="394521"/>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6" name="Group 185"/>
          <p:cNvGrpSpPr/>
          <p:nvPr/>
        </p:nvGrpSpPr>
        <p:grpSpPr>
          <a:xfrm>
            <a:off x="3865077" y="2289067"/>
            <a:ext cx="902886" cy="33956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2" name="TextBox 11"/>
          <p:cNvSpPr txBox="1"/>
          <p:nvPr/>
        </p:nvSpPr>
        <p:spPr>
          <a:xfrm>
            <a:off x="2709074"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Smart scale</a:t>
            </a:r>
          </a:p>
        </p:txBody>
      </p:sp>
      <p:sp>
        <p:nvSpPr>
          <p:cNvPr id="20" name="TextBox 19"/>
          <p:cNvSpPr txBox="1"/>
          <p:nvPr/>
        </p:nvSpPr>
        <p:spPr>
          <a:xfrm>
            <a:off x="2709074"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856127" y="4329066"/>
            <a:ext cx="469109" cy="478923"/>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7" name="Group 186"/>
          <p:cNvGrpSpPr/>
          <p:nvPr/>
        </p:nvGrpSpPr>
        <p:grpSpPr>
          <a:xfrm>
            <a:off x="2941509" y="2088861"/>
            <a:ext cx="298346" cy="539769"/>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8" name="TextBox 17"/>
          <p:cNvSpPr txBox="1"/>
          <p:nvPr/>
        </p:nvSpPr>
        <p:spPr>
          <a:xfrm>
            <a:off x="9784758"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Television</a:t>
            </a:r>
          </a:p>
        </p:txBody>
      </p:sp>
      <p:sp>
        <p:nvSpPr>
          <p:cNvPr id="26" name="TextBox 25"/>
          <p:cNvSpPr txBox="1"/>
          <p:nvPr/>
        </p:nvSpPr>
        <p:spPr>
          <a:xfrm>
            <a:off x="9784758"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9920036" y="4268220"/>
            <a:ext cx="492662" cy="539769"/>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1" name="Group 180"/>
          <p:cNvGrpSpPr/>
          <p:nvPr/>
        </p:nvGrpSpPr>
        <p:grpSpPr>
          <a:xfrm>
            <a:off x="9897462" y="2320471"/>
            <a:ext cx="537808" cy="308159"/>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11" name="TextBox 10"/>
          <p:cNvSpPr txBox="1"/>
          <p:nvPr/>
        </p:nvSpPr>
        <p:spPr>
          <a:xfrm>
            <a:off x="1462589" y="4966076"/>
            <a:ext cx="853700"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kern="0" spc="-38" dirty="0">
                <a:gradFill>
                  <a:gsLst>
                    <a:gs pos="0">
                      <a:srgbClr val="505050"/>
                    </a:gs>
                    <a:gs pos="100000">
                      <a:srgbClr val="505050"/>
                    </a:gs>
                  </a:gsLst>
                  <a:lin ang="5400000" scaled="1"/>
                </a:gradFill>
              </a:rPr>
              <a:t>Coffee maker</a:t>
            </a:r>
          </a:p>
        </p:txBody>
      </p:sp>
      <p:sp>
        <p:nvSpPr>
          <p:cNvPr id="19" name="TextBox 18"/>
          <p:cNvSpPr txBox="1"/>
          <p:nvPr/>
        </p:nvSpPr>
        <p:spPr>
          <a:xfrm>
            <a:off x="1553072" y="2766152"/>
            <a:ext cx="763217" cy="181036"/>
          </a:xfrm>
          <a:prstGeom prst="rect">
            <a:avLst/>
          </a:prstGeom>
        </p:spPr>
        <p:txBody>
          <a:bodyPr wrap="squar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590112" y="4438983"/>
            <a:ext cx="598654" cy="369006"/>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188" name="Group 187"/>
          <p:cNvGrpSpPr/>
          <p:nvPr/>
        </p:nvGrpSpPr>
        <p:grpSpPr>
          <a:xfrm>
            <a:off x="1709939" y="2077085"/>
            <a:ext cx="449481" cy="55154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213" name="Group 212"/>
          <p:cNvGrpSpPr/>
          <p:nvPr/>
        </p:nvGrpSpPr>
        <p:grpSpPr>
          <a:xfrm>
            <a:off x="663631" y="3151896"/>
            <a:ext cx="515134" cy="471556"/>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217" name="Group 216"/>
          <p:cNvGrpSpPr/>
          <p:nvPr/>
        </p:nvGrpSpPr>
        <p:grpSpPr>
          <a:xfrm>
            <a:off x="11025413" y="3151896"/>
            <a:ext cx="515134" cy="471556"/>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221"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2"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3"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4" name="TextBox 223"/>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027203"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208773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69240" y="1664189"/>
            <a:ext cx="10757098" cy="5213831"/>
          </a:xfrm>
        </p:spPr>
        <p:txBody>
          <a:bodyPr/>
          <a:lstStyle/>
          <a:p>
            <a:r>
              <a:rPr lang="en-US" b="1" dirty="0"/>
              <a:t>Identity Registry</a:t>
            </a:r>
          </a:p>
          <a:p>
            <a:pPr lvl="1"/>
            <a:r>
              <a:rPr lang="en-US" dirty="0"/>
              <a:t>Each </a:t>
            </a:r>
            <a:r>
              <a:rPr lang="en-US" dirty="0" err="1"/>
              <a:t>IoT</a:t>
            </a:r>
            <a:r>
              <a:rPr lang="en-US" dirty="0"/>
              <a:t> hub has a device identity registry that you can use to create per-device resources in the service</a:t>
            </a:r>
          </a:p>
          <a:p>
            <a:pPr lvl="1"/>
            <a:r>
              <a:rPr lang="en-US" dirty="0"/>
              <a:t>Does not contain any application metadata</a:t>
            </a:r>
          </a:p>
          <a:p>
            <a:pPr lvl="1"/>
            <a:r>
              <a:rPr lang="en-US" dirty="0"/>
              <a:t>Can be accessed like a dictionary using the </a:t>
            </a:r>
            <a:r>
              <a:rPr lang="en-US" b="1" dirty="0" err="1"/>
              <a:t>deviceId</a:t>
            </a:r>
            <a:r>
              <a:rPr lang="en-US" dirty="0"/>
              <a:t> as the key</a:t>
            </a:r>
          </a:p>
          <a:p>
            <a:pPr lvl="1"/>
            <a:r>
              <a:rPr lang="en-NZ" dirty="0"/>
              <a:t>Does not support expressive queries</a:t>
            </a:r>
          </a:p>
          <a:p>
            <a:pPr lvl="1"/>
            <a:r>
              <a:rPr lang="en-NZ" b="1" dirty="0"/>
              <a:t>Operations:</a:t>
            </a:r>
          </a:p>
          <a:p>
            <a:pPr lvl="2"/>
            <a:r>
              <a:rPr lang="en-US" i="1" dirty="0"/>
              <a:t>Create device identity</a:t>
            </a:r>
          </a:p>
          <a:p>
            <a:pPr lvl="2"/>
            <a:r>
              <a:rPr lang="en-US" i="1" dirty="0"/>
              <a:t>Update device identity</a:t>
            </a:r>
          </a:p>
          <a:p>
            <a:pPr lvl="2"/>
            <a:r>
              <a:rPr lang="en-US" i="1" dirty="0"/>
              <a:t>Retrieve device identity by ID</a:t>
            </a:r>
          </a:p>
          <a:p>
            <a:pPr lvl="2"/>
            <a:r>
              <a:rPr lang="en-US" i="1" dirty="0"/>
              <a:t>Delete device identity</a:t>
            </a:r>
          </a:p>
          <a:p>
            <a:pPr lvl="2"/>
            <a:r>
              <a:rPr lang="en-US" i="1" dirty="0"/>
              <a:t>List up to 1000 identities</a:t>
            </a:r>
            <a:br>
              <a:rPr lang="en-NZ" i="1" dirty="0"/>
            </a:br>
            <a:endParaRPr lang="en-US" i="1" dirty="0"/>
          </a:p>
          <a:p>
            <a:endParaRPr lang="en-US" b="1" dirty="0"/>
          </a:p>
        </p:txBody>
      </p:sp>
      <p:sp>
        <p:nvSpPr>
          <p:cNvPr id="2" name="Rectangle 1"/>
          <p:cNvSpPr/>
          <p:nvPr/>
        </p:nvSpPr>
        <p:spPr bwMode="auto">
          <a:xfrm>
            <a:off x="6688709" y="4271104"/>
            <a:ext cx="4611416" cy="17112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NZ"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66283" y="4336081"/>
            <a:ext cx="4456267" cy="71541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961" kern="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766284" y="5170037"/>
            <a:ext cx="1600349" cy="715415"/>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176" kern="0" dirty="0" err="1">
                <a:gradFill>
                  <a:gsLst>
                    <a:gs pos="0">
                      <a:srgbClr val="FFFFFF"/>
                    </a:gs>
                    <a:gs pos="100000">
                      <a:srgbClr val="FFFFFF"/>
                    </a:gs>
                  </a:gsLst>
                  <a:lin ang="5400000" scaled="0"/>
                </a:gradFill>
                <a:ea typeface="Segoe UI" pitchFamily="34" charset="0"/>
                <a:cs typeface="Segoe UI" pitchFamily="34" charset="0"/>
              </a:rPr>
              <a:t>IoT</a:t>
            </a:r>
            <a:r>
              <a:rPr lang="en-NZ" sz="1176" kern="0" dirty="0">
                <a:gradFill>
                  <a:gsLst>
                    <a:gs pos="0">
                      <a:srgbClr val="FFFFFF"/>
                    </a:gs>
                    <a:gs pos="100000">
                      <a:srgbClr val="FFFFFF"/>
                    </a:gs>
                  </a:gsLst>
                  <a:lin ang="5400000" scaled="0"/>
                </a:gradFill>
                <a:ea typeface="Segoe UI" pitchFamily="34" charset="0"/>
                <a:cs typeface="Segoe UI" pitchFamily="34" charset="0"/>
              </a:rPr>
              <a:t> Hub</a:t>
            </a:r>
          </a:p>
          <a:p>
            <a:pPr algn="ctr" defTabSz="914102" fontAlgn="base">
              <a:lnSpc>
                <a:spcPct val="90000"/>
              </a:lnSpc>
              <a:spcBef>
                <a:spcPct val="0"/>
              </a:spcBef>
              <a:spcAft>
                <a:spcPct val="0"/>
              </a:spcAft>
            </a:pPr>
            <a:r>
              <a:rPr lang="en-NZ" sz="1176" kern="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212034" y="5167905"/>
            <a:ext cx="1010517" cy="71541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568" kern="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444207" y="5159330"/>
            <a:ext cx="1684089" cy="71541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176" kern="0" dirty="0">
                <a:gradFill>
                  <a:gsLst>
                    <a:gs pos="0">
                      <a:srgbClr val="FFFFFF"/>
                    </a:gs>
                    <a:gs pos="100000">
                      <a:srgbClr val="FFFFFF"/>
                    </a:gs>
                  </a:gsLst>
                  <a:lin ang="5400000" scaled="0"/>
                </a:gradFill>
                <a:ea typeface="Segoe UI" pitchFamily="34" charset="0"/>
                <a:cs typeface="Segoe UI" pitchFamily="34" charset="0"/>
              </a:rPr>
              <a:t>Device Registry</a:t>
            </a:r>
            <a:br>
              <a:rPr lang="en-NZ" sz="1176" kern="0" dirty="0">
                <a:gradFill>
                  <a:gsLst>
                    <a:gs pos="0">
                      <a:srgbClr val="FFFFFF"/>
                    </a:gs>
                    <a:gs pos="100000">
                      <a:srgbClr val="FFFFFF"/>
                    </a:gs>
                  </a:gsLst>
                  <a:lin ang="5400000" scaled="0"/>
                </a:gradFill>
                <a:ea typeface="Segoe UI" pitchFamily="34" charset="0"/>
                <a:cs typeface="Segoe UI" pitchFamily="34" charset="0"/>
              </a:rPr>
            </a:br>
            <a:r>
              <a:rPr lang="en-NZ" sz="1176" kern="0" dirty="0">
                <a:gradFill>
                  <a:gsLst>
                    <a:gs pos="0">
                      <a:srgbClr val="FFFFFF"/>
                    </a:gs>
                    <a:gs pos="100000">
                      <a:srgbClr val="FFFFFF"/>
                    </a:gs>
                  </a:gsLst>
                  <a:lin ang="5400000" scaled="0"/>
                </a:gradFill>
                <a:ea typeface="Segoe UI" pitchFamily="34" charset="0"/>
                <a:cs typeface="Segoe UI" pitchFamily="34" charset="0"/>
              </a:rPr>
              <a:t>(EG. </a:t>
            </a:r>
            <a:r>
              <a:rPr lang="en-NZ" sz="1176" kern="0" dirty="0" err="1">
                <a:gradFill>
                  <a:gsLst>
                    <a:gs pos="0">
                      <a:srgbClr val="FFFFFF"/>
                    </a:gs>
                    <a:gs pos="100000">
                      <a:srgbClr val="FFFFFF"/>
                    </a:gs>
                  </a:gsLst>
                  <a:lin ang="5400000" scaled="0"/>
                </a:gradFill>
                <a:ea typeface="Segoe UI" pitchFamily="34" charset="0"/>
                <a:cs typeface="Segoe UI" pitchFamily="34" charset="0"/>
              </a:rPr>
              <a:t>DocDB</a:t>
            </a:r>
            <a:r>
              <a:rPr lang="en-NZ" sz="1176" kern="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1931641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Provisioning</a:t>
            </a:r>
          </a:p>
        </p:txBody>
      </p:sp>
      <p:sp>
        <p:nvSpPr>
          <p:cNvPr id="3" name="Content Placeholder 2"/>
          <p:cNvSpPr>
            <a:spLocks noGrp="1"/>
          </p:cNvSpPr>
          <p:nvPr>
            <p:ph sz="quarter" idx="10"/>
          </p:nvPr>
        </p:nvSpPr>
        <p:spPr>
          <a:xfrm>
            <a:off x="269240" y="1664189"/>
            <a:ext cx="10757098" cy="5135382"/>
          </a:xfrm>
        </p:spPr>
        <p:txBody>
          <a:bodyPr/>
          <a:lstStyle/>
          <a:p>
            <a:r>
              <a:rPr lang="en-NZ" b="1" dirty="0"/>
              <a:t>Disabling devices</a:t>
            </a:r>
          </a:p>
          <a:p>
            <a:pPr lvl="1"/>
            <a:r>
              <a:rPr lang="en-US" dirty="0"/>
              <a:t>You can disable devices by updating the </a:t>
            </a:r>
            <a:r>
              <a:rPr lang="en-US" b="1" dirty="0"/>
              <a:t>status</a:t>
            </a:r>
            <a:r>
              <a:rPr lang="en-US" dirty="0"/>
              <a:t> property of an identity in the registry</a:t>
            </a:r>
          </a:p>
          <a:p>
            <a:pPr lvl="1"/>
            <a:r>
              <a:rPr lang="en-US" dirty="0"/>
              <a:t>You would typically do this in two scenarios:</a:t>
            </a:r>
          </a:p>
          <a:p>
            <a:pPr lvl="2"/>
            <a:r>
              <a:rPr lang="en-US" i="1" dirty="0"/>
              <a:t>For any reason, you consider a device is compromised or has become unauthorized</a:t>
            </a:r>
          </a:p>
          <a:p>
            <a:pPr lvl="2"/>
            <a:r>
              <a:rPr lang="en-US" i="1" dirty="0"/>
              <a:t>During a provisioning orchestration process or decommissioning process</a:t>
            </a:r>
          </a:p>
          <a:p>
            <a:pPr marL="560241" lvl="2" indent="0">
              <a:buNone/>
            </a:pPr>
            <a:endParaRPr lang="en-US" dirty="0"/>
          </a:p>
          <a:p>
            <a:r>
              <a:rPr lang="en-US" b="1" dirty="0"/>
              <a:t>Exporting</a:t>
            </a:r>
          </a:p>
          <a:p>
            <a:pPr lvl="1"/>
            <a:r>
              <a:rPr lang="en-US" dirty="0"/>
              <a:t>Exports are long-running jobs that use a customer-supplied blob container to read and write device identity data</a:t>
            </a:r>
          </a:p>
          <a:p>
            <a:pPr lvl="1"/>
            <a:r>
              <a:rPr lang="en-US" dirty="0"/>
              <a:t>You are able to export device identities in bulk from the </a:t>
            </a:r>
            <a:r>
              <a:rPr lang="en-US" dirty="0" err="1"/>
              <a:t>IoT</a:t>
            </a:r>
            <a:r>
              <a:rPr lang="en-US" dirty="0"/>
              <a:t> hubs registry</a:t>
            </a:r>
            <a:br>
              <a:rPr lang="en-US" b="1" dirty="0"/>
            </a:br>
            <a:endParaRPr lang="en-US" b="1" dirty="0"/>
          </a:p>
          <a:p>
            <a:pPr marL="560241" lvl="2" indent="0">
              <a:buNone/>
            </a:pPr>
            <a:br>
              <a:rPr lang="en-NZ" dirty="0"/>
            </a:br>
            <a:endParaRPr lang="en-NZ" dirty="0"/>
          </a:p>
        </p:txBody>
      </p:sp>
    </p:spTree>
    <p:extLst>
      <p:ext uri="{BB962C8B-B14F-4D97-AF65-F5344CB8AC3E}">
        <p14:creationId xmlns:p14="http://schemas.microsoft.com/office/powerpoint/2010/main" val="1831512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a:t>Management - Provisioning</a:t>
            </a:r>
          </a:p>
        </p:txBody>
      </p:sp>
      <p:sp>
        <p:nvSpPr>
          <p:cNvPr id="4" name="Content Placeholder 3"/>
          <p:cNvSpPr>
            <a:spLocks noGrp="1"/>
          </p:cNvSpPr>
          <p:nvPr>
            <p:ph sz="quarter" idx="10"/>
          </p:nvPr>
        </p:nvSpPr>
        <p:spPr>
          <a:xfrm>
            <a:off x="269240" y="1664189"/>
            <a:ext cx="10757098" cy="4875897"/>
          </a:xfrm>
        </p:spPr>
        <p:txBody>
          <a:bodyPr/>
          <a:lstStyle/>
          <a:p>
            <a:r>
              <a:rPr lang="en-US" b="1" dirty="0"/>
              <a:t>Device Registry</a:t>
            </a:r>
          </a:p>
          <a:p>
            <a:pPr lvl="1"/>
            <a:r>
              <a:rPr lang="en-US" dirty="0"/>
              <a:t>Provides the ability to add application-specific metadata to your devices</a:t>
            </a:r>
          </a:p>
          <a:p>
            <a:pPr lvl="1"/>
            <a:r>
              <a:rPr lang="en-NZ" dirty="0"/>
              <a:t>Use a per-device authentication model</a:t>
            </a:r>
          </a:p>
          <a:p>
            <a:pPr lvl="1"/>
            <a:r>
              <a:rPr lang="en-US" dirty="0"/>
              <a:t>The device registry serves as a consistent view of device data</a:t>
            </a:r>
          </a:p>
          <a:p>
            <a:pPr lvl="1"/>
            <a:r>
              <a:rPr lang="en-US" dirty="0"/>
              <a:t>Typically stored in </a:t>
            </a:r>
            <a:r>
              <a:rPr lang="en-US" dirty="0" err="1"/>
              <a:t>DocDB</a:t>
            </a:r>
            <a:r>
              <a:rPr lang="en-US" dirty="0"/>
              <a:t>, SQL DB, or similar</a:t>
            </a:r>
          </a:p>
          <a:p>
            <a:pPr lvl="1"/>
            <a:endParaRPr lang="en-NZ" dirty="0"/>
          </a:p>
          <a:p>
            <a:pPr lvl="1"/>
            <a:endParaRPr lang="en-NZ" dirty="0"/>
          </a:p>
          <a:p>
            <a:pPr lvl="1"/>
            <a:endParaRPr lang="en-US" dirty="0"/>
          </a:p>
          <a:p>
            <a:pPr lvl="1"/>
            <a:endParaRPr lang="en-US" dirty="0"/>
          </a:p>
          <a:p>
            <a:pPr marL="336145" lvl="1" indent="0">
              <a:buNone/>
            </a:pPr>
            <a:br>
              <a:rPr lang="en-NZ" i="1" dirty="0"/>
            </a:br>
            <a:endParaRPr lang="en-US" i="1" dirty="0"/>
          </a:p>
          <a:p>
            <a:endParaRPr lang="en-US" b="1" dirty="0"/>
          </a:p>
        </p:txBody>
      </p:sp>
      <p:sp>
        <p:nvSpPr>
          <p:cNvPr id="2" name="Rectangle 1"/>
          <p:cNvSpPr/>
          <p:nvPr/>
        </p:nvSpPr>
        <p:spPr bwMode="auto">
          <a:xfrm>
            <a:off x="6688709" y="4271104"/>
            <a:ext cx="4611416" cy="17112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NZ"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66283" y="4336081"/>
            <a:ext cx="4456267" cy="71541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961" kern="0" dirty="0">
                <a:gradFill>
                  <a:gsLst>
                    <a:gs pos="0">
                      <a:srgbClr val="FFFFFF"/>
                    </a:gs>
                    <a:gs pos="100000">
                      <a:srgbClr val="FFFFFF"/>
                    </a:gs>
                  </a:gsLst>
                  <a:lin ang="5400000" scaled="0"/>
                </a:gradFill>
                <a:ea typeface="Segoe UI" pitchFamily="34" charset="0"/>
                <a:cs typeface="Segoe UI" pitchFamily="34" charset="0"/>
              </a:rPr>
              <a:t>Device provisioning orchestration</a:t>
            </a:r>
          </a:p>
        </p:txBody>
      </p:sp>
      <p:sp>
        <p:nvSpPr>
          <p:cNvPr id="6" name="Rectangle 5"/>
          <p:cNvSpPr/>
          <p:nvPr/>
        </p:nvSpPr>
        <p:spPr bwMode="auto">
          <a:xfrm>
            <a:off x="6766284" y="5170037"/>
            <a:ext cx="1600349" cy="715415"/>
          </a:xfrm>
          <a:prstGeom prst="rect">
            <a:avLst/>
          </a:prstGeom>
          <a:solidFill>
            <a:schemeClr val="tx2">
              <a:lumMod val="75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176" kern="0" dirty="0" err="1">
                <a:gradFill>
                  <a:gsLst>
                    <a:gs pos="0">
                      <a:srgbClr val="FFFFFF"/>
                    </a:gs>
                    <a:gs pos="100000">
                      <a:srgbClr val="FFFFFF"/>
                    </a:gs>
                  </a:gsLst>
                  <a:lin ang="5400000" scaled="0"/>
                </a:gradFill>
                <a:ea typeface="Segoe UI" pitchFamily="34" charset="0"/>
                <a:cs typeface="Segoe UI" pitchFamily="34" charset="0"/>
              </a:rPr>
              <a:t>IoT</a:t>
            </a:r>
            <a:r>
              <a:rPr lang="en-NZ" sz="1176" kern="0" dirty="0">
                <a:gradFill>
                  <a:gsLst>
                    <a:gs pos="0">
                      <a:srgbClr val="FFFFFF"/>
                    </a:gs>
                    <a:gs pos="100000">
                      <a:srgbClr val="FFFFFF"/>
                    </a:gs>
                  </a:gsLst>
                  <a:lin ang="5400000" scaled="0"/>
                </a:gradFill>
                <a:ea typeface="Segoe UI" pitchFamily="34" charset="0"/>
                <a:cs typeface="Segoe UI" pitchFamily="34" charset="0"/>
              </a:rPr>
              <a:t> Hub</a:t>
            </a:r>
          </a:p>
          <a:p>
            <a:pPr algn="ctr" defTabSz="914102" fontAlgn="base">
              <a:lnSpc>
                <a:spcPct val="90000"/>
              </a:lnSpc>
              <a:spcBef>
                <a:spcPct val="0"/>
              </a:spcBef>
              <a:spcAft>
                <a:spcPct val="0"/>
              </a:spcAft>
            </a:pPr>
            <a:r>
              <a:rPr lang="en-NZ" sz="1176" kern="0" dirty="0">
                <a:gradFill>
                  <a:gsLst>
                    <a:gs pos="0">
                      <a:srgbClr val="FFFFFF"/>
                    </a:gs>
                    <a:gs pos="100000">
                      <a:srgbClr val="FFFFFF"/>
                    </a:gs>
                  </a:gsLst>
                  <a:lin ang="5400000" scaled="0"/>
                </a:gradFill>
                <a:ea typeface="Segoe UI" pitchFamily="34" charset="0"/>
                <a:cs typeface="Segoe UI" pitchFamily="34" charset="0"/>
              </a:rPr>
              <a:t>(Identity Registry)</a:t>
            </a:r>
          </a:p>
        </p:txBody>
      </p:sp>
      <p:sp>
        <p:nvSpPr>
          <p:cNvPr id="8" name="Rectangle 7"/>
          <p:cNvSpPr/>
          <p:nvPr/>
        </p:nvSpPr>
        <p:spPr bwMode="auto">
          <a:xfrm>
            <a:off x="10212034" y="5167905"/>
            <a:ext cx="1010517" cy="71541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568" kern="0" dirty="0">
                <a:gradFill>
                  <a:gsLst>
                    <a:gs pos="0">
                      <a:srgbClr val="FFFFFF"/>
                    </a:gs>
                    <a:gs pos="100000">
                      <a:srgbClr val="FFFFFF"/>
                    </a:gs>
                  </a:gsLst>
                  <a:lin ang="5400000" scaled="0"/>
                </a:gradFill>
                <a:ea typeface="Segoe UI" pitchFamily="34" charset="0"/>
                <a:cs typeface="Segoe UI" pitchFamily="34" charset="0"/>
              </a:rPr>
              <a:t>Other</a:t>
            </a:r>
          </a:p>
        </p:txBody>
      </p:sp>
      <p:sp>
        <p:nvSpPr>
          <p:cNvPr id="9" name="Rectangle 8"/>
          <p:cNvSpPr/>
          <p:nvPr/>
        </p:nvSpPr>
        <p:spPr bwMode="auto">
          <a:xfrm>
            <a:off x="8444207" y="5159330"/>
            <a:ext cx="1684089" cy="715415"/>
          </a:xfrm>
          <a:prstGeom prst="rect">
            <a:avLst/>
          </a:prstGeom>
          <a:solidFill>
            <a:schemeClr val="tx2">
              <a:lumMod val="75000"/>
            </a:schemeClr>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NZ" sz="1176" kern="0" dirty="0">
                <a:gradFill>
                  <a:gsLst>
                    <a:gs pos="0">
                      <a:srgbClr val="FFFFFF"/>
                    </a:gs>
                    <a:gs pos="100000">
                      <a:srgbClr val="FFFFFF"/>
                    </a:gs>
                  </a:gsLst>
                  <a:lin ang="5400000" scaled="0"/>
                </a:gradFill>
                <a:ea typeface="Segoe UI" pitchFamily="34" charset="0"/>
                <a:cs typeface="Segoe UI" pitchFamily="34" charset="0"/>
              </a:rPr>
              <a:t>Device Registry</a:t>
            </a:r>
            <a:br>
              <a:rPr lang="en-NZ" sz="1176" kern="0" dirty="0">
                <a:gradFill>
                  <a:gsLst>
                    <a:gs pos="0">
                      <a:srgbClr val="FFFFFF"/>
                    </a:gs>
                    <a:gs pos="100000">
                      <a:srgbClr val="FFFFFF"/>
                    </a:gs>
                  </a:gsLst>
                  <a:lin ang="5400000" scaled="0"/>
                </a:gradFill>
                <a:ea typeface="Segoe UI" pitchFamily="34" charset="0"/>
                <a:cs typeface="Segoe UI" pitchFamily="34" charset="0"/>
              </a:rPr>
            </a:br>
            <a:r>
              <a:rPr lang="en-NZ" sz="1176" kern="0" dirty="0">
                <a:gradFill>
                  <a:gsLst>
                    <a:gs pos="0">
                      <a:srgbClr val="FFFFFF"/>
                    </a:gs>
                    <a:gs pos="100000">
                      <a:srgbClr val="FFFFFF"/>
                    </a:gs>
                  </a:gsLst>
                  <a:lin ang="5400000" scaled="0"/>
                </a:gradFill>
                <a:ea typeface="Segoe UI" pitchFamily="34" charset="0"/>
                <a:cs typeface="Segoe UI" pitchFamily="34" charset="0"/>
              </a:rPr>
              <a:t>(EG. </a:t>
            </a:r>
            <a:r>
              <a:rPr lang="en-NZ" sz="1176" kern="0" dirty="0" err="1">
                <a:gradFill>
                  <a:gsLst>
                    <a:gs pos="0">
                      <a:srgbClr val="FFFFFF"/>
                    </a:gs>
                    <a:gs pos="100000">
                      <a:srgbClr val="FFFFFF"/>
                    </a:gs>
                  </a:gsLst>
                  <a:lin ang="5400000" scaled="0"/>
                </a:gradFill>
                <a:ea typeface="Segoe UI" pitchFamily="34" charset="0"/>
                <a:cs typeface="Segoe UI" pitchFamily="34" charset="0"/>
              </a:rPr>
              <a:t>DocDB</a:t>
            </a:r>
            <a:r>
              <a:rPr lang="en-NZ" sz="1176" kern="0" dirty="0">
                <a:gradFill>
                  <a:gsLst>
                    <a:gs pos="0">
                      <a:srgbClr val="FFFFFF"/>
                    </a:gs>
                    <a:gs pos="100000">
                      <a:srgbClr val="FFFFFF"/>
                    </a:gs>
                  </a:gsLst>
                  <a:lin ang="5400000" scaled="0"/>
                </a:gradFill>
                <a:ea typeface="Segoe UI" pitchFamily="34" charset="0"/>
                <a:cs typeface="Segoe UI" pitchFamily="34" charset="0"/>
              </a:rPr>
              <a:t>, SQL, Storage)</a:t>
            </a:r>
          </a:p>
        </p:txBody>
      </p:sp>
    </p:spTree>
    <p:extLst>
      <p:ext uri="{BB962C8B-B14F-4D97-AF65-F5344CB8AC3E}">
        <p14:creationId xmlns:p14="http://schemas.microsoft.com/office/powerpoint/2010/main" val="1488015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69240" y="1664189"/>
            <a:ext cx="10757098" cy="4803483"/>
          </a:xfrm>
        </p:spPr>
        <p:txBody>
          <a:bodyPr/>
          <a:lstStyle/>
          <a:p>
            <a:r>
              <a:rPr lang="en-NZ" b="1" dirty="0"/>
              <a:t>Transport Security &amp; Authentication</a:t>
            </a:r>
          </a:p>
          <a:p>
            <a:pPr lvl="1"/>
            <a:r>
              <a:rPr lang="en-US" dirty="0"/>
              <a:t>Various </a:t>
            </a:r>
            <a:r>
              <a:rPr lang="en-US" dirty="0" err="1"/>
              <a:t>AuthN</a:t>
            </a:r>
            <a:r>
              <a:rPr lang="en-US" dirty="0"/>
              <a:t> options including certificates and pre-shared keys</a:t>
            </a:r>
          </a:p>
          <a:p>
            <a:pPr lvl="1"/>
            <a:r>
              <a:rPr lang="en-US" dirty="0"/>
              <a:t>The connection established between devices and </a:t>
            </a:r>
            <a:r>
              <a:rPr lang="en-US" dirty="0" err="1"/>
              <a:t>IoT</a:t>
            </a:r>
            <a:r>
              <a:rPr lang="en-US" dirty="0"/>
              <a:t> Hub is TLS (Transport Layer Security) based</a:t>
            </a:r>
          </a:p>
          <a:p>
            <a:pPr lvl="1"/>
            <a:r>
              <a:rPr lang="en-US" dirty="0"/>
              <a:t>Communication is encrypted </a:t>
            </a:r>
          </a:p>
          <a:p>
            <a:pPr lvl="1"/>
            <a:r>
              <a:rPr lang="en-NZ" dirty="0"/>
              <a:t>Server is authenticated using its own X.509 certificate sent to the device during hand shaking</a:t>
            </a:r>
          </a:p>
          <a:p>
            <a:pPr lvl="1"/>
            <a:r>
              <a:rPr lang="en-NZ" dirty="0"/>
              <a:t>Security keys are never sent over the wire - always token/signature based</a:t>
            </a:r>
          </a:p>
          <a:p>
            <a:pPr marL="340627" indent="-340627"/>
            <a:r>
              <a:rPr lang="en-NZ" b="1" dirty="0"/>
              <a:t>Custom Authentication Options</a:t>
            </a:r>
          </a:p>
          <a:p>
            <a:pPr marL="573687" lvl="1" indent="-233060"/>
            <a:r>
              <a:rPr lang="en-NZ" dirty="0">
                <a:solidFill>
                  <a:schemeClr val="tx1"/>
                </a:solidFill>
              </a:rPr>
              <a:t>Multi-factor Authentication</a:t>
            </a:r>
          </a:p>
          <a:p>
            <a:pPr marL="573687" lvl="1" indent="-233060"/>
            <a:r>
              <a:rPr lang="en-NZ" dirty="0">
                <a:solidFill>
                  <a:schemeClr val="tx1"/>
                </a:solidFill>
              </a:rPr>
              <a:t>Active Directory</a:t>
            </a:r>
          </a:p>
          <a:p>
            <a:pPr lvl="1"/>
            <a:endParaRPr lang="en-NZ" dirty="0"/>
          </a:p>
        </p:txBody>
      </p:sp>
    </p:spTree>
    <p:extLst>
      <p:ext uri="{BB962C8B-B14F-4D97-AF65-F5344CB8AC3E}">
        <p14:creationId xmlns:p14="http://schemas.microsoft.com/office/powerpoint/2010/main" val="330221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Management - Security </a:t>
            </a:r>
          </a:p>
        </p:txBody>
      </p:sp>
      <p:sp>
        <p:nvSpPr>
          <p:cNvPr id="8" name="Content Placeholder 7"/>
          <p:cNvSpPr>
            <a:spLocks noGrp="1"/>
          </p:cNvSpPr>
          <p:nvPr>
            <p:ph sz="quarter" idx="10"/>
          </p:nvPr>
        </p:nvSpPr>
        <p:spPr/>
        <p:txBody>
          <a:bodyPr>
            <a:normAutofit fontScale="77500" lnSpcReduction="20000"/>
          </a:bodyPr>
          <a:lstStyle/>
          <a:p>
            <a:r>
              <a:rPr lang="en-US" dirty="0"/>
              <a:t>Service-side Communication</a:t>
            </a:r>
          </a:p>
          <a:p>
            <a:pPr lvl="1"/>
            <a:r>
              <a:rPr lang="en-US" b="1" i="1" dirty="0" err="1"/>
              <a:t>RegistryRead</a:t>
            </a:r>
            <a:r>
              <a:rPr lang="en-US" b="1" i="1" dirty="0"/>
              <a:t> and </a:t>
            </a:r>
            <a:r>
              <a:rPr lang="en-US" b="1" i="1" dirty="0" err="1"/>
              <a:t>RegistryReadWrite</a:t>
            </a:r>
            <a:r>
              <a:rPr lang="en-US" b="1" i="1" dirty="0"/>
              <a:t> </a:t>
            </a:r>
            <a:r>
              <a:rPr lang="en-US" dirty="0"/>
              <a:t>- Grant permissions to the Identity registry</a:t>
            </a:r>
          </a:p>
          <a:p>
            <a:pPr lvl="1"/>
            <a:r>
              <a:rPr lang="en-US" b="1" i="1" dirty="0"/>
              <a:t>Service connect </a:t>
            </a:r>
            <a:r>
              <a:rPr lang="en-US" dirty="0"/>
              <a:t>- Grants access to service-facing </a:t>
            </a:r>
            <a:r>
              <a:rPr lang="en-US" dirty="0" err="1"/>
              <a:t>comms</a:t>
            </a:r>
            <a:r>
              <a:rPr lang="en-US" dirty="0"/>
              <a:t> &amp; monitoring endpoints</a:t>
            </a:r>
          </a:p>
          <a:p>
            <a:r>
              <a:rPr lang="en-US" dirty="0"/>
              <a:t>Device-side communication</a:t>
            </a:r>
          </a:p>
          <a:p>
            <a:pPr lvl="1"/>
            <a:r>
              <a:rPr lang="en-US" b="1" i="1" dirty="0"/>
              <a:t>Device Connect </a:t>
            </a:r>
            <a:r>
              <a:rPr lang="en-US" dirty="0"/>
              <a:t>- Grants access to device-facing communication endpoints</a:t>
            </a:r>
          </a:p>
          <a:p>
            <a:pPr lvl="1"/>
            <a:r>
              <a:rPr lang="en-US" b="1" i="1" dirty="0"/>
              <a:t>Device Identity Registry </a:t>
            </a:r>
            <a:r>
              <a:rPr lang="en-US" dirty="0"/>
              <a:t>- Each device identity has a user-specified </a:t>
            </a:r>
            <a:r>
              <a:rPr lang="en-US" dirty="0" err="1"/>
              <a:t>deviceId</a:t>
            </a:r>
            <a:r>
              <a:rPr lang="en-US" dirty="0"/>
              <a:t> with a set of security credentials and status flag to enable/disable connectivity.</a:t>
            </a:r>
          </a:p>
        </p:txBody>
      </p:sp>
    </p:spTree>
    <p:extLst>
      <p:ext uri="{BB962C8B-B14F-4D97-AF65-F5344CB8AC3E}">
        <p14:creationId xmlns:p14="http://schemas.microsoft.com/office/powerpoint/2010/main" val="3920506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Security </a:t>
            </a:r>
          </a:p>
        </p:txBody>
      </p:sp>
      <p:sp>
        <p:nvSpPr>
          <p:cNvPr id="3" name="Content Placeholder 2"/>
          <p:cNvSpPr>
            <a:spLocks noGrp="1"/>
          </p:cNvSpPr>
          <p:nvPr>
            <p:ph sz="quarter" idx="10"/>
          </p:nvPr>
        </p:nvSpPr>
        <p:spPr>
          <a:xfrm>
            <a:off x="269240" y="1664188"/>
            <a:ext cx="10757098" cy="5147451"/>
          </a:xfrm>
        </p:spPr>
        <p:txBody>
          <a:bodyPr/>
          <a:lstStyle/>
          <a:p>
            <a:r>
              <a:rPr lang="en-NZ" b="1" dirty="0"/>
              <a:t>Tokens</a:t>
            </a:r>
          </a:p>
          <a:p>
            <a:pPr lvl="1"/>
            <a:r>
              <a:rPr lang="en-NZ" dirty="0"/>
              <a:t>Security credentials are never sent over the wire; instead use tokens</a:t>
            </a:r>
            <a:endParaRPr lang="en-US" dirty="0"/>
          </a:p>
          <a:p>
            <a:pPr lvl="1"/>
            <a:r>
              <a:rPr lang="en-US" dirty="0"/>
              <a:t>Grants access to endpoints by verifying a token against the shared access policies and device identity registry security credentials</a:t>
            </a:r>
          </a:p>
          <a:p>
            <a:pPr lvl="1"/>
            <a:r>
              <a:rPr lang="en-US" dirty="0"/>
              <a:t>SDKs automatically generate tokens when connecting to the service</a:t>
            </a:r>
            <a:endParaRPr lang="en-NZ" dirty="0"/>
          </a:p>
          <a:p>
            <a:pPr marL="336145" lvl="1" indent="0">
              <a:buNone/>
            </a:pPr>
            <a:endParaRPr lang="en-NZ" sz="1765" b="1" dirty="0">
              <a:latin typeface="Courier New" panose="02070309020205020404" pitchFamily="49" charset="0"/>
              <a:cs typeface="Courier New" panose="02070309020205020404" pitchFamily="49" charset="0"/>
            </a:endParaRPr>
          </a:p>
          <a:p>
            <a:pPr marL="336145" lvl="1" indent="0">
              <a:buNone/>
            </a:pPr>
            <a:r>
              <a:rPr lang="en-NZ" sz="1765" b="1" dirty="0" err="1">
                <a:latin typeface="Courier New" panose="02070309020205020404" pitchFamily="49" charset="0"/>
                <a:cs typeface="Courier New" panose="02070309020205020404" pitchFamily="49" charset="0"/>
              </a:rPr>
              <a:t>SharedAccessSignature</a:t>
            </a:r>
            <a:r>
              <a:rPr lang="en-NZ" sz="1765" b="1" dirty="0">
                <a:latin typeface="Courier New" panose="02070309020205020404" pitchFamily="49" charset="0"/>
                <a:cs typeface="Courier New" panose="02070309020205020404" pitchFamily="49" charset="0"/>
              </a:rPr>
              <a:t> sig={signature-string}&amp;se={expiry}&amp;</a:t>
            </a:r>
            <a:r>
              <a:rPr lang="en-NZ" sz="1765" b="1" dirty="0" err="1">
                <a:latin typeface="Courier New" panose="02070309020205020404" pitchFamily="49" charset="0"/>
                <a:cs typeface="Courier New" panose="02070309020205020404" pitchFamily="49" charset="0"/>
              </a:rPr>
              <a:t>skn</a:t>
            </a:r>
            <a:r>
              <a:rPr lang="en-NZ" sz="1765" b="1" dirty="0">
                <a:latin typeface="Courier New" panose="02070309020205020404" pitchFamily="49" charset="0"/>
                <a:cs typeface="Courier New" panose="02070309020205020404" pitchFamily="49" charset="0"/>
              </a:rPr>
              <a:t>={</a:t>
            </a:r>
            <a:r>
              <a:rPr lang="en-NZ" sz="1765" b="1" dirty="0" err="1">
                <a:latin typeface="Courier New" panose="02070309020205020404" pitchFamily="49" charset="0"/>
                <a:cs typeface="Courier New" panose="02070309020205020404" pitchFamily="49" charset="0"/>
              </a:rPr>
              <a:t>policyName</a:t>
            </a:r>
            <a:r>
              <a:rPr lang="en-NZ" sz="1765" b="1" dirty="0">
                <a:latin typeface="Courier New" panose="02070309020205020404" pitchFamily="49" charset="0"/>
                <a:cs typeface="Courier New" panose="02070309020205020404" pitchFamily="49" charset="0"/>
              </a:rPr>
              <a:t>}&amp;</a:t>
            </a:r>
            <a:r>
              <a:rPr lang="en-NZ" sz="1765" b="1" dirty="0" err="1">
                <a:latin typeface="Courier New" panose="02070309020205020404" pitchFamily="49" charset="0"/>
                <a:cs typeface="Courier New" panose="02070309020205020404" pitchFamily="49" charset="0"/>
              </a:rPr>
              <a:t>sr</a:t>
            </a:r>
            <a:r>
              <a:rPr lang="en-NZ" sz="1765" b="1" dirty="0">
                <a:latin typeface="Courier New" panose="02070309020205020404" pitchFamily="49" charset="0"/>
                <a:cs typeface="Courier New" panose="02070309020205020404" pitchFamily="49" charset="0"/>
              </a:rPr>
              <a:t>={URL-encoded-</a:t>
            </a:r>
            <a:r>
              <a:rPr lang="en-NZ" sz="1765" b="1" dirty="0" err="1">
                <a:latin typeface="Courier New" panose="02070309020205020404" pitchFamily="49" charset="0"/>
                <a:cs typeface="Courier New" panose="02070309020205020404" pitchFamily="49" charset="0"/>
              </a:rPr>
              <a:t>resourceURI</a:t>
            </a:r>
            <a:r>
              <a:rPr lang="en-NZ" sz="1765" b="1" dirty="0">
                <a:latin typeface="Courier New" panose="02070309020205020404" pitchFamily="49" charset="0"/>
                <a:cs typeface="Courier New" panose="02070309020205020404" pitchFamily="49" charset="0"/>
              </a:rPr>
              <a:t>}</a:t>
            </a:r>
          </a:p>
          <a:p>
            <a:pPr lvl="1"/>
            <a:endParaRPr lang="en-NZ" sz="1765" b="1" dirty="0">
              <a:latin typeface="Courier New" panose="02070309020205020404" pitchFamily="49" charset="0"/>
              <a:cs typeface="Courier New" panose="02070309020205020404" pitchFamily="49" charset="0"/>
            </a:endParaRPr>
          </a:p>
          <a:p>
            <a:r>
              <a:rPr lang="en-NZ" b="1" dirty="0"/>
              <a:t>Protocol Specifics</a:t>
            </a:r>
          </a:p>
          <a:p>
            <a:pPr marL="784338" lvl="1" indent="-448193"/>
            <a:r>
              <a:rPr lang="en-NZ" dirty="0"/>
              <a:t>AMQP and HTTP transfer tokens in different ways</a:t>
            </a:r>
          </a:p>
          <a:p>
            <a:pPr marL="784338" lvl="1" indent="-448193"/>
            <a:r>
              <a:rPr lang="en-US" dirty="0"/>
              <a:t>HTTP implements authentication by including a valid token in the Authorization request header</a:t>
            </a:r>
          </a:p>
          <a:p>
            <a:pPr marL="784338" lvl="1" indent="-448193"/>
            <a:r>
              <a:rPr lang="en-US" dirty="0"/>
              <a:t>AMQP supports both SASL PLAIN and AMQP Claims-Based-Security</a:t>
            </a:r>
            <a:endParaRPr lang="en-NZ" dirty="0"/>
          </a:p>
        </p:txBody>
      </p:sp>
    </p:spTree>
    <p:extLst>
      <p:ext uri="{BB962C8B-B14F-4D97-AF65-F5344CB8AC3E}">
        <p14:creationId xmlns:p14="http://schemas.microsoft.com/office/powerpoint/2010/main" val="368015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Configuration Options</a:t>
            </a:r>
          </a:p>
        </p:txBody>
      </p:sp>
      <p:sp>
        <p:nvSpPr>
          <p:cNvPr id="3" name="Content Placeholder 2"/>
          <p:cNvSpPr>
            <a:spLocks noGrp="1"/>
          </p:cNvSpPr>
          <p:nvPr>
            <p:ph sz="quarter" idx="10"/>
          </p:nvPr>
        </p:nvSpPr>
        <p:spPr>
          <a:xfrm>
            <a:off x="269240" y="1664188"/>
            <a:ext cx="10757098" cy="5180641"/>
          </a:xfrm>
        </p:spPr>
        <p:txBody>
          <a:bodyPr/>
          <a:lstStyle/>
          <a:p>
            <a:r>
              <a:rPr lang="en-NZ" b="1" dirty="0"/>
              <a:t>Management Portal</a:t>
            </a:r>
          </a:p>
          <a:p>
            <a:pPr lvl="1"/>
            <a:r>
              <a:rPr lang="en-NZ" dirty="0"/>
              <a:t>Shared Access Policies</a:t>
            </a:r>
          </a:p>
          <a:p>
            <a:pPr lvl="2"/>
            <a:r>
              <a:rPr lang="en-NZ" dirty="0"/>
              <a:t>Add or amend existing policies</a:t>
            </a:r>
          </a:p>
          <a:p>
            <a:pPr lvl="1"/>
            <a:r>
              <a:rPr lang="en-NZ" dirty="0"/>
              <a:t>Messaging</a:t>
            </a:r>
          </a:p>
          <a:p>
            <a:pPr lvl="2"/>
            <a:r>
              <a:rPr lang="en-NZ" dirty="0"/>
              <a:t>Change C2D Time To Live and Feedback retention time</a:t>
            </a:r>
          </a:p>
          <a:p>
            <a:pPr lvl="2"/>
            <a:r>
              <a:rPr lang="en-NZ" dirty="0"/>
              <a:t>Update D2C settings such as partitions in the event hub</a:t>
            </a:r>
          </a:p>
          <a:p>
            <a:pPr lvl="2"/>
            <a:r>
              <a:rPr lang="en-NZ" dirty="0"/>
              <a:t>Amend Consumer groups</a:t>
            </a:r>
          </a:p>
          <a:p>
            <a:pPr lvl="1"/>
            <a:r>
              <a:rPr lang="en-NZ" dirty="0"/>
              <a:t>Pricing and Scale</a:t>
            </a:r>
          </a:p>
          <a:p>
            <a:pPr lvl="2"/>
            <a:r>
              <a:rPr lang="en-NZ" dirty="0"/>
              <a:t>Update pricing and scale tier</a:t>
            </a:r>
          </a:p>
          <a:p>
            <a:pPr lvl="2"/>
            <a:r>
              <a:rPr lang="en-NZ" dirty="0"/>
              <a:t>Change </a:t>
            </a:r>
            <a:r>
              <a:rPr lang="en-NZ" dirty="0" err="1"/>
              <a:t>IoT</a:t>
            </a:r>
            <a:r>
              <a:rPr lang="en-NZ" dirty="0"/>
              <a:t> Hub units</a:t>
            </a:r>
          </a:p>
          <a:p>
            <a:pPr lvl="1"/>
            <a:r>
              <a:rPr lang="en-NZ" dirty="0"/>
              <a:t>Users</a:t>
            </a:r>
          </a:p>
          <a:p>
            <a:pPr lvl="2"/>
            <a:r>
              <a:rPr lang="en-NZ" dirty="0"/>
              <a:t>Update Users</a:t>
            </a:r>
          </a:p>
          <a:p>
            <a:pPr lvl="2"/>
            <a:r>
              <a:rPr lang="en-NZ" dirty="0"/>
              <a:t>Amend roles</a:t>
            </a:r>
          </a:p>
          <a:p>
            <a:pPr lvl="1"/>
            <a:endParaRPr lang="en-NZ" dirty="0"/>
          </a:p>
        </p:txBody>
      </p:sp>
      <p:pic>
        <p:nvPicPr>
          <p:cNvPr id="4" name="Picture 3"/>
          <p:cNvPicPr>
            <a:picLocks noChangeAspect="1"/>
          </p:cNvPicPr>
          <p:nvPr/>
        </p:nvPicPr>
        <p:blipFill>
          <a:blip r:embed="rId3"/>
          <a:stretch>
            <a:fillRect/>
          </a:stretch>
        </p:blipFill>
        <p:spPr>
          <a:xfrm>
            <a:off x="8154257" y="1664188"/>
            <a:ext cx="3520335" cy="4192654"/>
          </a:xfrm>
          <a:prstGeom prst="rect">
            <a:avLst/>
          </a:prstGeom>
          <a:ln w="38100">
            <a:solidFill>
              <a:schemeClr val="tx1"/>
            </a:solidFill>
          </a:ln>
        </p:spPr>
      </p:pic>
    </p:spTree>
    <p:extLst>
      <p:ext uri="{BB962C8B-B14F-4D97-AF65-F5344CB8AC3E}">
        <p14:creationId xmlns:p14="http://schemas.microsoft.com/office/powerpoint/2010/main" val="222184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Management - Scale</a:t>
            </a:r>
          </a:p>
        </p:txBody>
      </p:sp>
      <p:sp>
        <p:nvSpPr>
          <p:cNvPr id="3" name="Content Placeholder 2"/>
          <p:cNvSpPr>
            <a:spLocks noGrp="1"/>
          </p:cNvSpPr>
          <p:nvPr>
            <p:ph sz="quarter" idx="10"/>
          </p:nvPr>
        </p:nvSpPr>
        <p:spPr>
          <a:xfrm>
            <a:off x="269240" y="1664188"/>
            <a:ext cx="6722874" cy="4737103"/>
          </a:xfrm>
        </p:spPr>
        <p:txBody>
          <a:bodyPr/>
          <a:lstStyle/>
          <a:p>
            <a:r>
              <a:rPr lang="en-NZ" sz="2353" b="1" dirty="0"/>
              <a:t>Quotas </a:t>
            </a:r>
          </a:p>
          <a:p>
            <a:pPr lvl="1"/>
            <a:r>
              <a:rPr lang="en-US" sz="1961" dirty="0"/>
              <a:t>Each Azure subscription can have at most 10 </a:t>
            </a:r>
            <a:r>
              <a:rPr lang="en-US" sz="1961" dirty="0" err="1"/>
              <a:t>IoT</a:t>
            </a:r>
            <a:r>
              <a:rPr lang="en-US" sz="1961" dirty="0"/>
              <a:t> hubs (soft limit)</a:t>
            </a:r>
          </a:p>
          <a:p>
            <a:pPr lvl="1"/>
            <a:r>
              <a:rPr lang="en-US" sz="1961" dirty="0"/>
              <a:t>Each </a:t>
            </a:r>
            <a:r>
              <a:rPr lang="en-US" sz="1961" dirty="0" err="1"/>
              <a:t>IoT</a:t>
            </a:r>
            <a:r>
              <a:rPr lang="en-US" sz="1961" dirty="0"/>
              <a:t> hub is provisioned with a certain number of units in a specific SKU (200 units per hub, soft limit)</a:t>
            </a:r>
          </a:p>
          <a:p>
            <a:pPr lvl="1"/>
            <a:r>
              <a:rPr lang="en-US" sz="1961" dirty="0"/>
              <a:t>The SKU and number of units determine the maximum daily quota of messages that you can send, and the maximum number of device identities in the identity registry</a:t>
            </a:r>
          </a:p>
          <a:p>
            <a:r>
              <a:rPr lang="en-US" sz="2353" b="1" dirty="0"/>
              <a:t>Throttling</a:t>
            </a:r>
          </a:p>
          <a:p>
            <a:pPr lvl="1"/>
            <a:r>
              <a:rPr lang="en-US" sz="1961" dirty="0"/>
              <a:t>Operation throttles returns exceptions if throughput limit is violated for too long</a:t>
            </a:r>
          </a:p>
          <a:p>
            <a:pPr lvl="1"/>
            <a:r>
              <a:rPr lang="en-US" sz="1961" dirty="0"/>
              <a:t>It is possible to increase quotas or throttle limits by increasing the number of provisioned units in an </a:t>
            </a:r>
            <a:r>
              <a:rPr lang="en-US" sz="1961" dirty="0" err="1"/>
              <a:t>IoT</a:t>
            </a:r>
            <a:r>
              <a:rPr lang="en-US" sz="1961" dirty="0"/>
              <a:t> hub</a:t>
            </a:r>
          </a:p>
        </p:txBody>
      </p:sp>
      <p:pic>
        <p:nvPicPr>
          <p:cNvPr id="4" name="Picture 3"/>
          <p:cNvPicPr>
            <a:picLocks noChangeAspect="1"/>
          </p:cNvPicPr>
          <p:nvPr/>
        </p:nvPicPr>
        <p:blipFill>
          <a:blip r:embed="rId3"/>
          <a:stretch>
            <a:fillRect/>
          </a:stretch>
        </p:blipFill>
        <p:spPr>
          <a:xfrm>
            <a:off x="6992115" y="1888294"/>
            <a:ext cx="5056274" cy="1727773"/>
          </a:xfrm>
          <a:prstGeom prst="rect">
            <a:avLst/>
          </a:prstGeom>
        </p:spPr>
      </p:pic>
      <p:pic>
        <p:nvPicPr>
          <p:cNvPr id="5" name="Picture 4"/>
          <p:cNvPicPr>
            <a:picLocks noChangeAspect="1"/>
          </p:cNvPicPr>
          <p:nvPr/>
        </p:nvPicPr>
        <p:blipFill>
          <a:blip r:embed="rId4"/>
          <a:stretch>
            <a:fillRect/>
          </a:stretch>
        </p:blipFill>
        <p:spPr>
          <a:xfrm>
            <a:off x="7054927" y="3905744"/>
            <a:ext cx="4930648" cy="2495547"/>
          </a:xfrm>
          <a:prstGeom prst="rect">
            <a:avLst/>
          </a:prstGeom>
        </p:spPr>
      </p:pic>
    </p:spTree>
    <p:extLst>
      <p:ext uri="{BB962C8B-B14F-4D97-AF65-F5344CB8AC3E}">
        <p14:creationId xmlns:p14="http://schemas.microsoft.com/office/powerpoint/2010/main" val="3161100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2" name="Rectangle 1"/>
          <p:cNvSpPr/>
          <p:nvPr/>
        </p:nvSpPr>
        <p:spPr bwMode="auto">
          <a:xfrm>
            <a:off x="0" y="0"/>
            <a:ext cx="964276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07432" y="3030969"/>
            <a:ext cx="9290750" cy="879793"/>
          </a:xfrm>
          <a:prstGeom prst="rect">
            <a:avLst/>
          </a:prstGeom>
        </p:spPr>
        <p:txBody>
          <a:bodyPr wrap="square">
            <a:spAutoFit/>
          </a:bodyPr>
          <a:lstStyle/>
          <a:p>
            <a:pPr lvl="0" defTabSz="914367" fontAlgn="base">
              <a:lnSpc>
                <a:spcPct val="90000"/>
              </a:lnSpc>
              <a:spcBef>
                <a:spcPct val="0"/>
              </a:spcBef>
              <a:spcAft>
                <a:spcPct val="0"/>
              </a:spcAft>
            </a:pPr>
            <a:r>
              <a:rPr lang="en-US" sz="5686" spc="-100" dirty="0">
                <a:ln w="3175">
                  <a:noFill/>
                </a:ln>
                <a:solidFill>
                  <a:schemeClr val="bg1">
                    <a:lumMod val="50000"/>
                  </a:schemeClr>
                </a:solidFill>
                <a:latin typeface="+mj-lt"/>
                <a:cs typeface="Segoe UI" pitchFamily="34" charset="0"/>
              </a:rPr>
              <a:t>Development SDKs</a:t>
            </a:r>
          </a:p>
        </p:txBody>
      </p:sp>
    </p:spTree>
    <p:extLst>
      <p:ext uri="{BB962C8B-B14F-4D97-AF65-F5344CB8AC3E}">
        <p14:creationId xmlns:p14="http://schemas.microsoft.com/office/powerpoint/2010/main" val="3131952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a:t>
            </a:r>
          </a:p>
        </p:txBody>
      </p:sp>
      <p:sp>
        <p:nvSpPr>
          <p:cNvPr id="3" name="Content Placeholder 2"/>
          <p:cNvSpPr>
            <a:spLocks noGrp="1"/>
          </p:cNvSpPr>
          <p:nvPr>
            <p:ph sz="quarter" idx="10"/>
          </p:nvPr>
        </p:nvSpPr>
        <p:spPr>
          <a:xfrm>
            <a:off x="269240" y="1664189"/>
            <a:ext cx="10757098" cy="3828907"/>
          </a:xfrm>
        </p:spPr>
        <p:txBody>
          <a:bodyPr/>
          <a:lstStyle/>
          <a:p>
            <a:r>
              <a:rPr lang="en-NZ" dirty="0"/>
              <a:t>SDK and agent libraries easily accessible in GitHub</a:t>
            </a:r>
          </a:p>
          <a:p>
            <a:r>
              <a:rPr lang="en-NZ" dirty="0"/>
              <a:t>Cross platform support – choose OS, platform and language</a:t>
            </a:r>
          </a:p>
          <a:p>
            <a:r>
              <a:rPr lang="en-NZ" dirty="0"/>
              <a:t>Device support with IP and access control capabilities</a:t>
            </a:r>
          </a:p>
          <a:p>
            <a:r>
              <a:rPr lang="en-NZ" dirty="0"/>
              <a:t>Connect IP and non-IP devices via gateway and field protocols</a:t>
            </a:r>
          </a:p>
          <a:p>
            <a:r>
              <a:rPr lang="en-NZ" dirty="0"/>
              <a:t>Open source framework to accommodate development of custom agents for devices</a:t>
            </a:r>
          </a:p>
          <a:p>
            <a:r>
              <a:rPr lang="en-US" dirty="0"/>
              <a:t>Simple and secure D2C and C2D connectivity for messaging, device management and command and control</a:t>
            </a:r>
          </a:p>
          <a:p>
            <a:r>
              <a:rPr lang="en-US" dirty="0"/>
              <a:t>Multiple OS support - </a:t>
            </a:r>
            <a:r>
              <a:rPr lang="pt-BR" dirty="0"/>
              <a:t>RTOS, Linux, Windows, Android, iOS etc</a:t>
            </a:r>
            <a:endParaRPr lang="en-NZ" dirty="0"/>
          </a:p>
        </p:txBody>
      </p:sp>
    </p:spTree>
    <p:extLst>
      <p:ext uri="{BB962C8B-B14F-4D97-AF65-F5344CB8AC3E}">
        <p14:creationId xmlns:p14="http://schemas.microsoft.com/office/powerpoint/2010/main" val="1654216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0604" y="4362335"/>
            <a:ext cx="1526692" cy="1135576"/>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881552" y="3007025"/>
            <a:ext cx="2277958" cy="365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176" kern="0" spc="-50"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22879"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kern="0"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202223"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kern="0"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14168" y="5552116"/>
            <a:ext cx="1155548" cy="849523"/>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772745" y="5530805"/>
            <a:ext cx="1277821" cy="867499"/>
            <a:chOff x="1818203" y="5627360"/>
            <a:chExt cx="1303444" cy="88489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613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253597" y="5891101"/>
            <a:ext cx="917060" cy="510539"/>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093513" y="3637201"/>
            <a:ext cx="1788638" cy="809485"/>
            <a:chOff x="1745850" y="3471298"/>
            <a:chExt cx="1824504" cy="82571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717"/>
              <a:chOff x="1897721" y="3634129"/>
              <a:chExt cx="1554014" cy="809600"/>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504"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8182" y="2182050"/>
            <a:ext cx="950368" cy="721394"/>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Indoor </a:t>
              </a:r>
              <a:br>
                <a:rPr lang="en-US" sz="1176" kern="0" spc="-38" dirty="0">
                  <a:gradFill>
                    <a:gsLst>
                      <a:gs pos="0">
                        <a:srgbClr val="505050"/>
                      </a:gs>
                      <a:gs pos="100000">
                        <a:srgbClr val="505050"/>
                      </a:gs>
                    </a:gsLst>
                    <a:lin ang="5400000" scaled="1"/>
                  </a:gradFill>
                  <a:ea typeface="Segoe UI" pitchFamily="34" charset="0"/>
                  <a:cs typeface="Segoe UI" pitchFamily="34" charset="0"/>
                </a:rPr>
              </a:br>
              <a:r>
                <a:rPr lang="en-US" sz="1176" kern="0" spc="-38"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11445" y="834786"/>
            <a:ext cx="1537621" cy="885858"/>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096" y="1852089"/>
            <a:ext cx="1378601" cy="105135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645188" y="857812"/>
            <a:ext cx="932708" cy="862831"/>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849" y="4722225"/>
            <a:ext cx="1767994" cy="704913"/>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4289" y="1723980"/>
            <a:ext cx="1200024" cy="1122533"/>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3187" y="4786094"/>
            <a:ext cx="1580565" cy="641045"/>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12063" y="1697158"/>
            <a:ext cx="1426474" cy="1206286"/>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Child and elder</a:t>
              </a:r>
              <a:br>
                <a:rPr lang="en-US" sz="1176" kern="0" spc="-38" dirty="0">
                  <a:gradFill>
                    <a:gsLst>
                      <a:gs pos="0">
                        <a:srgbClr val="505050"/>
                      </a:gs>
                      <a:gs pos="100000">
                        <a:srgbClr val="505050"/>
                      </a:gs>
                    </a:gsLst>
                    <a:lin ang="5400000" scaled="1"/>
                  </a:gradFill>
                  <a:ea typeface="Segoe UI" pitchFamily="34" charset="0"/>
                  <a:cs typeface="Segoe UI" pitchFamily="34" charset="0"/>
                </a:rPr>
              </a:br>
              <a:r>
                <a:rPr lang="en-US" sz="1176" kern="0" spc="-38"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023" y="1832737"/>
            <a:ext cx="2576587" cy="107070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Sports </a:t>
              </a:r>
              <a:br>
                <a:rPr lang="en-US" sz="1176" kern="0" spc="-38" dirty="0">
                  <a:gradFill>
                    <a:gsLst>
                      <a:gs pos="0">
                        <a:srgbClr val="505050"/>
                      </a:gs>
                      <a:gs pos="100000">
                        <a:srgbClr val="505050"/>
                      </a:gs>
                    </a:gsLst>
                    <a:lin ang="5400000" scaled="1"/>
                  </a:gradFill>
                  <a:ea typeface="Segoe UI" pitchFamily="34" charset="0"/>
                  <a:cs typeface="Segoe UI" pitchFamily="34" charset="0"/>
                </a:rPr>
              </a:br>
              <a:r>
                <a:rPr lang="en-US" sz="1176" kern="0" spc="-38"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137820" y="4566521"/>
            <a:ext cx="1500234" cy="860617"/>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397" y="4504783"/>
            <a:ext cx="1627110" cy="922356"/>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4017" y="710504"/>
            <a:ext cx="1683635" cy="1010139"/>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3686" y="5546208"/>
            <a:ext cx="2368656" cy="855431"/>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26158" y="3539329"/>
            <a:ext cx="1807494" cy="836673"/>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10035" y="1578777"/>
            <a:ext cx="1482767" cy="1487600"/>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Beacons </a:t>
              </a:r>
              <a:br>
                <a:rPr lang="en-US" sz="1176" kern="0" spc="-38" dirty="0">
                  <a:gradFill>
                    <a:gsLst>
                      <a:gs pos="0">
                        <a:srgbClr val="505050"/>
                      </a:gs>
                      <a:gs pos="100000">
                        <a:srgbClr val="505050"/>
                      </a:gs>
                    </a:gsLst>
                    <a:lin ang="5400000" scaled="1"/>
                  </a:gradFill>
                  <a:ea typeface="Segoe UI" pitchFamily="34" charset="0"/>
                  <a:cs typeface="Segoe UI" pitchFamily="34" charset="0"/>
                </a:rPr>
              </a:br>
              <a:r>
                <a:rPr lang="en-US" sz="1176" kern="0" spc="-38"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371" y="5551794"/>
            <a:ext cx="2465835" cy="849846"/>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3774" y="796608"/>
            <a:ext cx="2629351" cy="924035"/>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071504" y="3972369"/>
            <a:ext cx="841337" cy="497995"/>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3046" y="3657619"/>
            <a:ext cx="1167401" cy="964791"/>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899332" y="720759"/>
            <a:ext cx="1615992" cy="99988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kern="0" spc="-38"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123318" y="3707778"/>
            <a:ext cx="2321369" cy="82037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614235" y="5572395"/>
            <a:ext cx="2090138" cy="829245"/>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800" y="3614943"/>
            <a:ext cx="980044" cy="889839"/>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kern="0" spc="-38"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63631" y="3151896"/>
            <a:ext cx="515134" cy="471556"/>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grpSp>
        <p:nvGrpSpPr>
          <p:cNvPr id="229" name="Group 228"/>
          <p:cNvGrpSpPr/>
          <p:nvPr/>
        </p:nvGrpSpPr>
        <p:grpSpPr>
          <a:xfrm>
            <a:off x="11025413" y="3151896"/>
            <a:ext cx="515134" cy="471556"/>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sp>
        <p:nvSpPr>
          <p:cNvPr id="233"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34"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35"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sp>
        <p:nvSpPr>
          <p:cNvPr id="236" name="TextBox 235"/>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038999"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kern="0" spc="-38"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3562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Device </a:t>
            </a:r>
          </a:p>
        </p:txBody>
      </p:sp>
      <p:sp>
        <p:nvSpPr>
          <p:cNvPr id="3" name="Content Placeholder 2"/>
          <p:cNvSpPr>
            <a:spLocks noGrp="1"/>
          </p:cNvSpPr>
          <p:nvPr>
            <p:ph sz="quarter" idx="10"/>
          </p:nvPr>
        </p:nvSpPr>
        <p:spPr>
          <a:xfrm>
            <a:off x="6095164" y="1626635"/>
            <a:ext cx="5678194" cy="4658654"/>
          </a:xfrm>
        </p:spPr>
        <p:txBody>
          <a:bodyPr/>
          <a:lstStyle/>
          <a:p>
            <a:r>
              <a:rPr lang="en-NZ" b="1" dirty="0"/>
              <a:t>C Libraries Supported</a:t>
            </a:r>
          </a:p>
          <a:p>
            <a:pPr lvl="1"/>
            <a:r>
              <a:rPr lang="en-NZ" dirty="0" err="1"/>
              <a:t>Debian</a:t>
            </a:r>
            <a:r>
              <a:rPr lang="en-NZ" dirty="0"/>
              <a:t> Linux (v 7.5) HTTPS, AMQP, MQTT</a:t>
            </a:r>
          </a:p>
          <a:p>
            <a:pPr lvl="1"/>
            <a:r>
              <a:rPr lang="en-NZ" dirty="0"/>
              <a:t>Fedora Linux (v 20) HTTPS, AMQP, MQTT</a:t>
            </a:r>
          </a:p>
          <a:p>
            <a:pPr lvl="1"/>
            <a:r>
              <a:rPr lang="en-NZ" dirty="0" err="1"/>
              <a:t>mbed</a:t>
            </a:r>
            <a:r>
              <a:rPr lang="en-NZ" dirty="0"/>
              <a:t> OS (v 2.0) HTTPS, AMQP</a:t>
            </a:r>
          </a:p>
          <a:p>
            <a:pPr lvl="1"/>
            <a:r>
              <a:rPr lang="en-NZ" dirty="0"/>
              <a:t>Ubuntu Linux (v 14.04) HTTPS, AMQP, MQTT</a:t>
            </a:r>
          </a:p>
          <a:p>
            <a:pPr lvl="1"/>
            <a:r>
              <a:rPr lang="en-NZ" dirty="0"/>
              <a:t>Windows Desktop (7,8,10) HTTPS, AMQP, MQTT</a:t>
            </a:r>
          </a:p>
          <a:p>
            <a:pPr lvl="1"/>
            <a:r>
              <a:rPr lang="en-NZ" dirty="0" err="1"/>
              <a:t>Yocto</a:t>
            </a:r>
            <a:r>
              <a:rPr lang="en-NZ" dirty="0"/>
              <a:t> Linux (v 2.1) HTTPS, AMQP</a:t>
            </a:r>
          </a:p>
          <a:p>
            <a:endParaRPr lang="en-NZ" b="1" dirty="0"/>
          </a:p>
        </p:txBody>
      </p:sp>
      <p:sp>
        <p:nvSpPr>
          <p:cNvPr id="4" name="Content Placeholder 2"/>
          <p:cNvSpPr txBox="1">
            <a:spLocks/>
          </p:cNvSpPr>
          <p:nvPr/>
        </p:nvSpPr>
        <p:spPr>
          <a:xfrm>
            <a:off x="268928" y="1626636"/>
            <a:ext cx="5678194" cy="45498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r>
              <a:rPr lang="en-NZ" sz="2549" b="1" dirty="0"/>
              <a:t>Operating Systems Supported</a:t>
            </a:r>
          </a:p>
          <a:p>
            <a:pPr marL="572691" lvl="1" indent="-236546" defTabSz="914367"/>
            <a:r>
              <a:rPr lang="en-NZ" sz="2353" dirty="0" err="1"/>
              <a:t>Debian</a:t>
            </a:r>
            <a:r>
              <a:rPr lang="en-NZ" sz="2353" dirty="0"/>
              <a:t> Linux (v 7.5)</a:t>
            </a:r>
          </a:p>
          <a:p>
            <a:pPr marL="572691" lvl="1" indent="-236546" defTabSz="914367"/>
            <a:r>
              <a:rPr lang="en-NZ" sz="2353" dirty="0"/>
              <a:t>Fedora Linux (v 20)</a:t>
            </a:r>
          </a:p>
          <a:p>
            <a:pPr marL="572691" lvl="1" indent="-236546" defTabSz="914367"/>
            <a:r>
              <a:rPr lang="en-NZ" sz="2353" dirty="0" err="1"/>
              <a:t>mbed</a:t>
            </a:r>
            <a:r>
              <a:rPr lang="en-NZ" sz="2353" dirty="0"/>
              <a:t> OS (v 2.0)</a:t>
            </a:r>
          </a:p>
          <a:p>
            <a:pPr marL="572691" lvl="1" indent="-236546" defTabSz="914367"/>
            <a:r>
              <a:rPr lang="en-NZ" sz="2353" dirty="0" err="1"/>
              <a:t>Raspbian</a:t>
            </a:r>
            <a:r>
              <a:rPr lang="en-NZ" sz="2353" dirty="0"/>
              <a:t> Linux (v 3.18)</a:t>
            </a:r>
          </a:p>
          <a:p>
            <a:pPr marL="572691" lvl="1" indent="-236546" defTabSz="914367"/>
            <a:r>
              <a:rPr lang="en-NZ" sz="2353" dirty="0" err="1"/>
              <a:t>Ubantu</a:t>
            </a:r>
            <a:r>
              <a:rPr lang="en-NZ" sz="2353" dirty="0"/>
              <a:t> Linux (v 14.04)</a:t>
            </a:r>
          </a:p>
          <a:p>
            <a:pPr marL="572691" lvl="1" indent="-236546" defTabSz="914367"/>
            <a:r>
              <a:rPr lang="en-NZ" sz="2353" dirty="0"/>
              <a:t>Windows Desktop (7, 8, 10)</a:t>
            </a:r>
          </a:p>
          <a:p>
            <a:pPr marL="572691" lvl="1" indent="-236546" defTabSz="914367"/>
            <a:r>
              <a:rPr lang="en-NZ" sz="2353" dirty="0"/>
              <a:t>Windows </a:t>
            </a:r>
            <a:r>
              <a:rPr lang="en-NZ" sz="2353" dirty="0" err="1"/>
              <a:t>IoT</a:t>
            </a:r>
            <a:r>
              <a:rPr lang="en-NZ" sz="2353" dirty="0"/>
              <a:t> Core (v 10)</a:t>
            </a:r>
          </a:p>
          <a:p>
            <a:pPr marL="572691" lvl="1" indent="-236546" defTabSz="914367"/>
            <a:r>
              <a:rPr lang="en-NZ" sz="2353" dirty="0"/>
              <a:t>Windows Server (v 2012 R2)</a:t>
            </a:r>
          </a:p>
          <a:p>
            <a:pPr marL="572691" lvl="1" indent="-236546" defTabSz="914367"/>
            <a:r>
              <a:rPr lang="en-NZ" sz="2353" dirty="0" err="1"/>
              <a:t>Yocto</a:t>
            </a:r>
            <a:r>
              <a:rPr lang="en-NZ" sz="2353" dirty="0"/>
              <a:t> Linux (v 2.1)</a:t>
            </a:r>
          </a:p>
          <a:p>
            <a:pPr marL="336145" indent="-336145" defTabSz="914367"/>
            <a:endParaRPr lang="en-NZ" sz="2549" dirty="0"/>
          </a:p>
        </p:txBody>
      </p:sp>
    </p:spTree>
    <p:extLst>
      <p:ext uri="{BB962C8B-B14F-4D97-AF65-F5344CB8AC3E}">
        <p14:creationId xmlns:p14="http://schemas.microsoft.com/office/powerpoint/2010/main" val="1744630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Device (Registry Manager)</a:t>
            </a:r>
          </a:p>
        </p:txBody>
      </p:sp>
      <p:sp>
        <p:nvSpPr>
          <p:cNvPr id="3" name="Content Placeholder 2"/>
          <p:cNvSpPr>
            <a:spLocks noGrp="1"/>
          </p:cNvSpPr>
          <p:nvPr>
            <p:ph sz="quarter" idx="10"/>
          </p:nvPr>
        </p:nvSpPr>
        <p:spPr>
          <a:xfrm>
            <a:off x="269240" y="1664189"/>
            <a:ext cx="10757098" cy="3956661"/>
          </a:xfrm>
        </p:spPr>
        <p:txBody>
          <a:bodyPr/>
          <a:lstStyle/>
          <a:p>
            <a:r>
              <a:rPr lang="en-US" b="1" dirty="0"/>
              <a:t>Name Space: </a:t>
            </a:r>
            <a:r>
              <a:rPr lang="en-US" b="1" dirty="0" err="1"/>
              <a:t>Microsoft.Azure.Devices</a:t>
            </a:r>
            <a:endParaRPr lang="en-US" b="1" dirty="0"/>
          </a:p>
          <a:p>
            <a:r>
              <a:rPr lang="en-US" b="1" dirty="0" err="1"/>
              <a:t>RegistryManager</a:t>
            </a:r>
            <a:endParaRPr lang="en-US" b="1" dirty="0"/>
          </a:p>
          <a:p>
            <a:r>
              <a:rPr lang="en-US" dirty="0" err="1"/>
              <a:t>RegistryManager.CreateFromConnectionString</a:t>
            </a:r>
            <a:r>
              <a:rPr lang="en-US" dirty="0"/>
              <a:t>(</a:t>
            </a:r>
            <a:r>
              <a:rPr lang="en-US" dirty="0"/>
              <a:t>)</a:t>
            </a:r>
            <a:endParaRPr lang="en-US" b="1" dirty="0"/>
          </a:p>
          <a:p>
            <a:r>
              <a:rPr lang="en-US" dirty="0" err="1"/>
              <a:t>RegistryManager.OpenAsync</a:t>
            </a:r>
            <a:r>
              <a:rPr lang="en-US" dirty="0"/>
              <a:t>()</a:t>
            </a:r>
          </a:p>
          <a:p>
            <a:r>
              <a:rPr lang="en-US" dirty="0" err="1"/>
              <a:t>RegistryManager.AddDeviceAsync</a:t>
            </a:r>
            <a:r>
              <a:rPr lang="en-US" dirty="0"/>
              <a:t>()</a:t>
            </a:r>
          </a:p>
          <a:p>
            <a:r>
              <a:rPr lang="en-US" dirty="0" err="1"/>
              <a:t>RegistryManager.GetDevicesAsync</a:t>
            </a:r>
            <a:r>
              <a:rPr lang="en-US" dirty="0"/>
              <a:t>()</a:t>
            </a:r>
          </a:p>
          <a:p>
            <a:r>
              <a:rPr lang="en-US" dirty="0" err="1"/>
              <a:t>RegistryManager.RemoveDeviceAsync</a:t>
            </a:r>
            <a:r>
              <a:rPr lang="en-US" dirty="0"/>
              <a:t>()</a:t>
            </a:r>
            <a:endParaRPr lang="en-US" dirty="0"/>
          </a:p>
          <a:p>
            <a:pPr marL="336145" lvl="1" indent="0">
              <a:buNone/>
            </a:pPr>
            <a:endParaRPr lang="en-US" dirty="0"/>
          </a:p>
          <a:p>
            <a:pPr marL="99598" indent="0">
              <a:buNone/>
            </a:pPr>
            <a:endParaRPr lang="en-NZ" dirty="0"/>
          </a:p>
        </p:txBody>
      </p:sp>
    </p:spTree>
    <p:extLst>
      <p:ext uri="{BB962C8B-B14F-4D97-AF65-F5344CB8AC3E}">
        <p14:creationId xmlns:p14="http://schemas.microsoft.com/office/powerpoint/2010/main" val="405359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Device Client</a:t>
            </a:r>
          </a:p>
        </p:txBody>
      </p:sp>
      <p:sp>
        <p:nvSpPr>
          <p:cNvPr id="3" name="Content Placeholder 2"/>
          <p:cNvSpPr>
            <a:spLocks noGrp="1"/>
          </p:cNvSpPr>
          <p:nvPr>
            <p:ph sz="quarter" idx="10"/>
          </p:nvPr>
        </p:nvSpPr>
        <p:spPr>
          <a:xfrm>
            <a:off x="269240" y="1664189"/>
            <a:ext cx="10757098" cy="4388189"/>
          </a:xfrm>
        </p:spPr>
        <p:txBody>
          <a:bodyPr/>
          <a:lstStyle/>
          <a:p>
            <a:r>
              <a:rPr lang="en-US" b="1" dirty="0"/>
              <a:t>Name Space: </a:t>
            </a:r>
            <a:r>
              <a:rPr lang="en-US" b="1" dirty="0" err="1"/>
              <a:t>Microsoft.Azure.Devices.Client</a:t>
            </a:r>
            <a:endParaRPr lang="en-US" b="1" dirty="0"/>
          </a:p>
          <a:p>
            <a:r>
              <a:rPr lang="en-US" b="1" dirty="0"/>
              <a:t>Key Object: </a:t>
            </a:r>
            <a:r>
              <a:rPr lang="en-US" b="1" dirty="0" err="1"/>
              <a:t>DeviceClient</a:t>
            </a:r>
            <a:endParaRPr lang="en-US" b="1" dirty="0"/>
          </a:p>
          <a:p>
            <a:r>
              <a:rPr lang="en-US" b="1" dirty="0" err="1"/>
              <a:t>DeviceClient</a:t>
            </a:r>
            <a:r>
              <a:rPr lang="en-US" dirty="0" err="1"/>
              <a:t>.CreateFromConnectionString</a:t>
            </a:r>
            <a:r>
              <a:rPr lang="en-US" dirty="0"/>
              <a:t>()</a:t>
            </a:r>
            <a:endParaRPr lang="en-US" b="1" dirty="0"/>
          </a:p>
          <a:p>
            <a:r>
              <a:rPr lang="en-US" b="1" dirty="0" err="1"/>
              <a:t>DeviceClient</a:t>
            </a:r>
            <a:r>
              <a:rPr lang="en-US" dirty="0" err="1"/>
              <a:t>.OpenAsync</a:t>
            </a:r>
            <a:r>
              <a:rPr lang="en-US" dirty="0"/>
              <a:t>()</a:t>
            </a:r>
          </a:p>
          <a:p>
            <a:r>
              <a:rPr lang="en-US" b="1" dirty="0" err="1"/>
              <a:t>DeviceClient</a:t>
            </a:r>
            <a:r>
              <a:rPr lang="en-US" dirty="0" err="1"/>
              <a:t>.SendEventAsync</a:t>
            </a:r>
            <a:r>
              <a:rPr lang="en-US" dirty="0"/>
              <a:t>()</a:t>
            </a:r>
          </a:p>
          <a:p>
            <a:r>
              <a:rPr lang="en-US" b="1" dirty="0" err="1"/>
              <a:t>DeviceClient</a:t>
            </a:r>
            <a:r>
              <a:rPr lang="en-US" dirty="0" err="1"/>
              <a:t>.ReceiveAsync</a:t>
            </a:r>
            <a:r>
              <a:rPr lang="en-US" dirty="0"/>
              <a:t>()</a:t>
            </a:r>
          </a:p>
          <a:p>
            <a:r>
              <a:rPr lang="en-US" b="1" dirty="0" err="1"/>
              <a:t>DeviceClient</a:t>
            </a:r>
            <a:r>
              <a:rPr lang="en-US" dirty="0" err="1"/>
              <a:t>.UploadToBlob</a:t>
            </a:r>
            <a:r>
              <a:rPr lang="en-US" dirty="0"/>
              <a:t>()</a:t>
            </a:r>
            <a:endParaRPr lang="en-US" dirty="0"/>
          </a:p>
          <a:p>
            <a:endParaRPr lang="en-US" dirty="0"/>
          </a:p>
          <a:p>
            <a:pPr marL="336145" lvl="1" indent="0">
              <a:buNone/>
            </a:pPr>
            <a:endParaRPr lang="en-US" dirty="0"/>
          </a:p>
          <a:p>
            <a:pPr marL="99598" indent="0">
              <a:buNone/>
            </a:pPr>
            <a:endParaRPr lang="en-NZ" dirty="0"/>
          </a:p>
        </p:txBody>
      </p:sp>
    </p:spTree>
    <p:extLst>
      <p:ext uri="{BB962C8B-B14F-4D97-AF65-F5344CB8AC3E}">
        <p14:creationId xmlns:p14="http://schemas.microsoft.com/office/powerpoint/2010/main" val="238210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Service Client</a:t>
            </a:r>
          </a:p>
        </p:txBody>
      </p:sp>
      <p:sp>
        <p:nvSpPr>
          <p:cNvPr id="3" name="Content Placeholder 2"/>
          <p:cNvSpPr>
            <a:spLocks noGrp="1"/>
          </p:cNvSpPr>
          <p:nvPr>
            <p:ph sz="quarter" idx="10"/>
          </p:nvPr>
        </p:nvSpPr>
        <p:spPr>
          <a:xfrm>
            <a:off x="269240" y="1664189"/>
            <a:ext cx="10757098" cy="3956661"/>
          </a:xfrm>
        </p:spPr>
        <p:txBody>
          <a:bodyPr/>
          <a:lstStyle/>
          <a:p>
            <a:r>
              <a:rPr lang="en-US" b="1" dirty="0"/>
              <a:t>Name Space: </a:t>
            </a:r>
            <a:r>
              <a:rPr lang="en-US" b="1" dirty="0" err="1"/>
              <a:t>Microsoft.Azure.Devices</a:t>
            </a:r>
            <a:endParaRPr lang="en-US" b="1" dirty="0"/>
          </a:p>
          <a:p>
            <a:r>
              <a:rPr lang="en-US" b="1" dirty="0"/>
              <a:t>Key Object: </a:t>
            </a:r>
            <a:r>
              <a:rPr lang="en-US" b="1" dirty="0" err="1"/>
              <a:t>ServiceClient</a:t>
            </a:r>
            <a:endParaRPr lang="en-US" b="1" dirty="0"/>
          </a:p>
          <a:p>
            <a:r>
              <a:rPr lang="en-US" b="1" dirty="0" err="1"/>
              <a:t>ServiceClient</a:t>
            </a:r>
            <a:r>
              <a:rPr lang="en-US" dirty="0" err="1"/>
              <a:t>.CreateFromConnectionString</a:t>
            </a:r>
            <a:r>
              <a:rPr lang="en-US" dirty="0"/>
              <a:t>()</a:t>
            </a:r>
            <a:endParaRPr lang="en-US" b="1" dirty="0"/>
          </a:p>
          <a:p>
            <a:r>
              <a:rPr lang="en-US" b="1" dirty="0" err="1"/>
              <a:t>ServiceClient</a:t>
            </a:r>
            <a:r>
              <a:rPr lang="en-US" dirty="0" err="1"/>
              <a:t>.OpenAsync</a:t>
            </a:r>
            <a:r>
              <a:rPr lang="en-US" dirty="0"/>
              <a:t>()</a:t>
            </a:r>
          </a:p>
          <a:p>
            <a:r>
              <a:rPr lang="en-US" b="1" dirty="0" err="1"/>
              <a:t>ServiceClient</a:t>
            </a:r>
            <a:r>
              <a:rPr lang="en-US" dirty="0"/>
              <a:t>. </a:t>
            </a:r>
            <a:r>
              <a:rPr lang="en-US" dirty="0" err="1"/>
              <a:t>SendCloudToDeviceMessageAsync</a:t>
            </a:r>
            <a:r>
              <a:rPr lang="en-US" dirty="0"/>
              <a:t>()</a:t>
            </a:r>
          </a:p>
          <a:p>
            <a:r>
              <a:rPr lang="en-US" b="1" dirty="0" err="1"/>
              <a:t>ServiceClient</a:t>
            </a:r>
            <a:r>
              <a:rPr lang="en-US" dirty="0"/>
              <a:t>. </a:t>
            </a:r>
            <a:r>
              <a:rPr lang="en-US" dirty="0" err="1"/>
              <a:t>ReceiveFeedbackAsync</a:t>
            </a:r>
            <a:r>
              <a:rPr lang="en-US" dirty="0"/>
              <a:t>()</a:t>
            </a:r>
            <a:endParaRPr lang="en-US" dirty="0"/>
          </a:p>
          <a:p>
            <a:endParaRPr lang="en-US" dirty="0"/>
          </a:p>
          <a:p>
            <a:pPr marL="336145" lvl="1" indent="0">
              <a:buNone/>
            </a:pPr>
            <a:endParaRPr lang="en-US" dirty="0"/>
          </a:p>
          <a:p>
            <a:pPr marL="99598" indent="0">
              <a:buNone/>
            </a:pPr>
            <a:endParaRPr lang="en-NZ" dirty="0"/>
          </a:p>
        </p:txBody>
      </p:sp>
    </p:spTree>
    <p:extLst>
      <p:ext uri="{BB962C8B-B14F-4D97-AF65-F5344CB8AC3E}">
        <p14:creationId xmlns:p14="http://schemas.microsoft.com/office/powerpoint/2010/main" val="12174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SDKs – Gateway</a:t>
            </a:r>
          </a:p>
        </p:txBody>
      </p:sp>
      <p:sp>
        <p:nvSpPr>
          <p:cNvPr id="3" name="Content Placeholder 2"/>
          <p:cNvSpPr>
            <a:spLocks noGrp="1"/>
          </p:cNvSpPr>
          <p:nvPr>
            <p:ph sz="quarter" idx="10"/>
          </p:nvPr>
        </p:nvSpPr>
        <p:spPr>
          <a:xfrm>
            <a:off x="269240" y="1664189"/>
            <a:ext cx="10757098" cy="1771832"/>
          </a:xfrm>
        </p:spPr>
        <p:txBody>
          <a:bodyPr/>
          <a:lstStyle/>
          <a:p>
            <a:pPr marL="336145" lvl="1" indent="0">
              <a:buNone/>
            </a:pPr>
            <a:endParaRPr lang="en-US" dirty="0"/>
          </a:p>
          <a:p>
            <a:endParaRPr lang="en-US" dirty="0"/>
          </a:p>
          <a:p>
            <a:pPr marL="336145" lvl="1" indent="0">
              <a:buNone/>
            </a:pPr>
            <a:endParaRPr lang="en-US" dirty="0"/>
          </a:p>
          <a:p>
            <a:pPr marL="99598" indent="0">
              <a:buNone/>
            </a:pPr>
            <a:endParaRPr lang="en-NZ" dirty="0"/>
          </a:p>
        </p:txBody>
      </p:sp>
      <p:sp>
        <p:nvSpPr>
          <p:cNvPr id="8" name="Rectangle 7"/>
          <p:cNvSpPr/>
          <p:nvPr/>
        </p:nvSpPr>
        <p:spPr>
          <a:xfrm>
            <a:off x="3232895" y="2233767"/>
            <a:ext cx="2778917" cy="2755730"/>
          </a:xfrm>
          <a:prstGeom prst="rect">
            <a:avLst/>
          </a:prstGeom>
          <a:solidFill>
            <a:srgbClr val="002050">
              <a:lumMod val="75000"/>
              <a:lumOff val="25000"/>
            </a:srgbClr>
          </a:solidFill>
          <a:ln w="9525" cap="flat" cmpd="sng" algn="ctr">
            <a:noFill/>
            <a:prstDash val="solid"/>
          </a:ln>
          <a:effectLst/>
        </p:spPr>
        <p:txBody>
          <a:bodyPr lIns="179259" tIns="89630" rtlCol="0" anchor="t"/>
          <a:lstStyle/>
          <a:p>
            <a:pPr marL="0" marR="0" lvl="0" indent="0" defTabSz="91420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br>
              <a:rPr kumimoji="0" lang="en-US" sz="1600" b="0" i="0" u="none" strike="noStrike" kern="0" cap="none" spc="0" normalizeH="0" baseline="0" noProof="0" dirty="0">
                <a:ln>
                  <a:noFill/>
                </a:ln>
                <a:solidFill>
                  <a:prstClr val="white"/>
                </a:solidFill>
                <a:effectLst/>
                <a:uLnTx/>
                <a:uFillTx/>
                <a:latin typeface="Segoe UI Light"/>
                <a:ea typeface="+mn-ea"/>
                <a:cs typeface="+mn-cs"/>
              </a:rPr>
            </a:br>
            <a:r>
              <a:rPr kumimoji="0" lang="en-US" sz="1600" b="0" i="0" u="none" strike="noStrike" kern="0" cap="none" spc="0" normalizeH="0" baseline="0" noProof="0" dirty="0">
                <a:ln>
                  <a:noFill/>
                </a:ln>
                <a:solidFill>
                  <a:prstClr val="white"/>
                </a:solidFill>
                <a:effectLst/>
                <a:uLnTx/>
                <a:uFillTx/>
                <a:latin typeface="Segoe UI"/>
                <a:ea typeface="+mn-ea"/>
                <a:cs typeface="+mn-cs"/>
              </a:rPr>
              <a:t>Avg. </a:t>
            </a:r>
            <a:r>
              <a:rPr kumimoji="0" lang="en-US" sz="3529" b="1" i="0" u="none" strike="noStrike" kern="0" cap="none" spc="0" normalizeH="0" baseline="0" noProof="0" dirty="0">
                <a:ln>
                  <a:noFill/>
                </a:ln>
                <a:solidFill>
                  <a:prstClr val="white"/>
                </a:solidFill>
                <a:effectLst/>
                <a:uLnTx/>
                <a:uFillTx/>
                <a:latin typeface="Segoe UI"/>
                <a:ea typeface="+mn-ea"/>
                <a:cs typeface="+mn-cs"/>
              </a:rPr>
              <a:t>60% </a:t>
            </a:r>
            <a:br>
              <a:rPr kumimoji="0" lang="en-US" sz="3529" b="1" i="0" u="none" strike="noStrike" kern="0" cap="none" spc="0" normalizeH="0" baseline="0" noProof="0" dirty="0">
                <a:ln>
                  <a:noFill/>
                </a:ln>
                <a:solidFill>
                  <a:prstClr val="white"/>
                </a:solidFill>
                <a:effectLst/>
                <a:uLnTx/>
                <a:uFillTx/>
                <a:latin typeface="Segoe UI"/>
                <a:ea typeface="+mn-ea"/>
                <a:cs typeface="+mn-cs"/>
              </a:rPr>
            </a:br>
            <a:r>
              <a:rPr kumimoji="0" lang="en-US" sz="1600" b="0" i="0" u="none" strike="noStrike" kern="0" cap="none" spc="0" normalizeH="0" baseline="0" noProof="0" dirty="0">
                <a:ln>
                  <a:noFill/>
                </a:ln>
                <a:solidFill>
                  <a:prstClr val="white"/>
                </a:solidFill>
                <a:effectLst/>
                <a:uLnTx/>
                <a:uFillTx/>
                <a:latin typeface="Segoe UI"/>
                <a:ea typeface="+mn-ea"/>
                <a:cs typeface="+mn-cs"/>
              </a:rPr>
              <a:t>cost-savings by processing data at the edge</a:t>
            </a:r>
          </a:p>
          <a:p>
            <a:pPr marL="0" marR="0" lvl="0" indent="0" defTabSz="91420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9" name="Rectangle 8"/>
          <p:cNvSpPr/>
          <p:nvPr/>
        </p:nvSpPr>
        <p:spPr>
          <a:xfrm>
            <a:off x="6134046" y="2233767"/>
            <a:ext cx="2778917" cy="2755730"/>
          </a:xfrm>
          <a:prstGeom prst="rect">
            <a:avLst/>
          </a:prstGeom>
          <a:solidFill>
            <a:srgbClr val="0070C0"/>
          </a:solidFill>
          <a:ln w="9525" cap="flat" cmpd="sng" algn="ctr">
            <a:noFill/>
            <a:prstDash val="solid"/>
          </a:ln>
          <a:effectLst/>
        </p:spPr>
        <p:txBody>
          <a:bodyPr lIns="179259" tIns="89630" rtlCol="0" anchor="t"/>
          <a:lstStyle/>
          <a:p>
            <a:pPr marL="0" marR="0" lvl="0" indent="0" defTabSz="91420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br>
              <a:rPr kumimoji="0" lang="en-US" sz="1600" b="0" i="0" u="none" strike="noStrike" kern="0" cap="none" spc="0" normalizeH="0" baseline="0" noProof="0" dirty="0">
                <a:ln>
                  <a:noFill/>
                </a:ln>
                <a:solidFill>
                  <a:prstClr val="white"/>
                </a:solidFill>
                <a:effectLst/>
                <a:uLnTx/>
                <a:uFillTx/>
                <a:latin typeface="Segoe UI Light"/>
                <a:ea typeface="+mn-ea"/>
                <a:cs typeface="+mn-cs"/>
              </a:rPr>
            </a:br>
            <a:r>
              <a:rPr kumimoji="0" lang="en-US" sz="3529" b="1" i="0" u="none" strike="noStrike" kern="0" cap="none" spc="0" normalizeH="0" baseline="0" noProof="0" dirty="0">
                <a:ln>
                  <a:noFill/>
                </a:ln>
                <a:solidFill>
                  <a:prstClr val="white"/>
                </a:solidFill>
                <a:effectLst/>
                <a:uLnTx/>
                <a:uFillTx/>
                <a:latin typeface="Segoe UI"/>
                <a:ea typeface="+mn-ea"/>
                <a:cs typeface="+mn-cs"/>
              </a:rPr>
              <a:t>40% </a:t>
            </a:r>
          </a:p>
          <a:p>
            <a:pPr marL="0" marR="0" lvl="0" indent="0" defTabSz="91420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of IoT-created data will be stored, processed, analyzed and acted upon at the edge</a:t>
            </a:r>
          </a:p>
        </p:txBody>
      </p:sp>
      <p:sp>
        <p:nvSpPr>
          <p:cNvPr id="10" name="Rectangle 9"/>
          <p:cNvSpPr/>
          <p:nvPr/>
        </p:nvSpPr>
        <p:spPr>
          <a:xfrm>
            <a:off x="9035196" y="2233767"/>
            <a:ext cx="2778917" cy="2755730"/>
          </a:xfrm>
          <a:prstGeom prst="rect">
            <a:avLst/>
          </a:prstGeom>
          <a:solidFill>
            <a:srgbClr val="00BCF2"/>
          </a:solidFill>
          <a:ln w="9525" cap="flat" cmpd="sng" algn="ctr">
            <a:noFill/>
            <a:prstDash val="solid"/>
          </a:ln>
          <a:effectLst/>
        </p:spPr>
        <p:txBody>
          <a:bodyPr lIns="179259" tIns="89630" rtlCol="0" anchor="t"/>
          <a:lstStyle/>
          <a:p>
            <a:pPr marL="0" marR="0" lvl="0" indent="0" defTabSz="91420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br>
              <a:rPr kumimoji="0" lang="en-US" sz="1600" b="0" i="0" u="none" strike="noStrike" kern="0" cap="none" spc="0" normalizeH="0" baseline="0" noProof="0" dirty="0">
                <a:ln>
                  <a:noFill/>
                </a:ln>
                <a:solidFill>
                  <a:prstClr val="white"/>
                </a:solidFill>
                <a:effectLst/>
                <a:uLnTx/>
                <a:uFillTx/>
                <a:latin typeface="Segoe UI Light"/>
                <a:ea typeface="+mn-ea"/>
                <a:cs typeface="+mn-cs"/>
              </a:rPr>
            </a:br>
            <a:r>
              <a:rPr kumimoji="0" lang="en-US" sz="3529" b="1" i="0" u="none" strike="noStrike" kern="0" cap="none" spc="0" normalizeH="0" baseline="0" noProof="0" dirty="0">
                <a:ln>
                  <a:noFill/>
                </a:ln>
                <a:solidFill>
                  <a:prstClr val="white"/>
                </a:solidFill>
                <a:effectLst/>
                <a:uLnTx/>
                <a:uFillTx/>
                <a:latin typeface="Segoe UI"/>
                <a:ea typeface="+mn-ea"/>
                <a:cs typeface="+mn-cs"/>
              </a:rPr>
              <a:t>5x–Growth </a:t>
            </a:r>
            <a:br>
              <a:rPr kumimoji="0" lang="en-US" sz="3529" b="1" i="0" u="none" strike="noStrike" kern="0" cap="none" spc="0" normalizeH="0" baseline="0" noProof="0" dirty="0">
                <a:ln>
                  <a:noFill/>
                </a:ln>
                <a:solidFill>
                  <a:prstClr val="white"/>
                </a:solidFill>
                <a:effectLst/>
                <a:uLnTx/>
                <a:uFillTx/>
                <a:latin typeface="Segoe UI"/>
                <a:ea typeface="+mn-ea"/>
                <a:cs typeface="+mn-cs"/>
              </a:rPr>
            </a:br>
            <a:r>
              <a:rPr kumimoji="0" lang="en-US" sz="1600" b="0" i="0" u="none" strike="noStrike" kern="0" cap="none" spc="0" normalizeH="0" baseline="0" noProof="0" dirty="0">
                <a:ln>
                  <a:noFill/>
                </a:ln>
                <a:solidFill>
                  <a:prstClr val="white"/>
                </a:solidFill>
                <a:effectLst/>
                <a:uLnTx/>
                <a:uFillTx/>
                <a:latin typeface="Segoe UI"/>
                <a:ea typeface="+mn-ea"/>
                <a:cs typeface="+mn-cs"/>
              </a:rPr>
              <a:t>of data by 2020, 50% IT networks constrained</a:t>
            </a:r>
          </a:p>
        </p:txBody>
      </p:sp>
      <p:sp>
        <p:nvSpPr>
          <p:cNvPr id="11" name="Rectangle 10"/>
          <p:cNvSpPr/>
          <p:nvPr/>
        </p:nvSpPr>
        <p:spPr>
          <a:xfrm>
            <a:off x="331744" y="2233767"/>
            <a:ext cx="2778917" cy="2755730"/>
          </a:xfrm>
          <a:prstGeom prst="rect">
            <a:avLst/>
          </a:prstGeom>
          <a:solidFill>
            <a:srgbClr val="00162E"/>
          </a:solidFill>
          <a:ln w="9525" cap="flat" cmpd="sng" algn="ctr">
            <a:noFill/>
            <a:prstDash val="solid"/>
          </a:ln>
          <a:effectLst/>
        </p:spPr>
        <p:txBody>
          <a:bodyPr lIns="179259" tIns="89630" rtlCol="0" anchor="t"/>
          <a:lstStyle/>
          <a:p>
            <a:pPr marL="0" marR="0" lvl="0" indent="0" defTabSz="914201"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a:p>
            <a:pPr marL="0" marR="0" lvl="0" indent="0" defTabSz="914201" eaLnBrk="1" fontAlgn="auto" latinLnBrk="0" hangingPunct="1">
              <a:lnSpc>
                <a:spcPct val="100000"/>
              </a:lnSpc>
              <a:spcBef>
                <a:spcPts val="0"/>
              </a:spcBef>
              <a:spcAft>
                <a:spcPts val="0"/>
              </a:spcAft>
              <a:buClrTx/>
              <a:buSzTx/>
              <a:buFontTx/>
              <a:buNone/>
              <a:tabLst/>
              <a:defRPr/>
            </a:pPr>
            <a:r>
              <a:rPr kumimoji="0" lang="en-US" sz="3529" b="1" i="0" u="none" strike="noStrike" kern="0" cap="none" spc="0" normalizeH="0" baseline="0" noProof="0" dirty="0">
                <a:ln>
                  <a:noFill/>
                </a:ln>
                <a:solidFill>
                  <a:prstClr val="white"/>
                </a:solidFill>
                <a:effectLst/>
                <a:uLnTx/>
                <a:uFillTx/>
                <a:latin typeface="Segoe UI"/>
                <a:ea typeface="+mn-ea"/>
                <a:cs typeface="+mn-cs"/>
              </a:rPr>
              <a:t>85% </a:t>
            </a:r>
            <a:br>
              <a:rPr kumimoji="0" lang="en-US" sz="3529" b="1" i="0" u="none" strike="noStrike" kern="0" cap="none" spc="0" normalizeH="0" baseline="0" noProof="0" dirty="0">
                <a:ln>
                  <a:noFill/>
                </a:ln>
                <a:solidFill>
                  <a:prstClr val="white"/>
                </a:solidFill>
                <a:effectLst/>
                <a:uLnTx/>
                <a:uFillTx/>
                <a:latin typeface="Segoe UI"/>
                <a:ea typeface="+mn-ea"/>
                <a:cs typeface="+mn-cs"/>
              </a:rPr>
            </a:br>
            <a:r>
              <a:rPr kumimoji="0" lang="en-US" sz="1600" b="0" i="0" u="none" strike="noStrike" kern="0" cap="none" spc="0" normalizeH="0" baseline="0" noProof="0" dirty="0">
                <a:ln>
                  <a:noFill/>
                </a:ln>
                <a:solidFill>
                  <a:prstClr val="white"/>
                </a:solidFill>
                <a:effectLst/>
                <a:uLnTx/>
                <a:uFillTx/>
                <a:latin typeface="Segoe UI"/>
                <a:ea typeface="+mn-ea"/>
                <a:cs typeface="+mn-cs"/>
              </a:rPr>
              <a:t>of existing ‘things’ were never designed to be connected to the internet/cloud</a:t>
            </a:r>
          </a:p>
          <a:p>
            <a:pPr marL="0" marR="0" lvl="0" indent="0" defTabSz="91420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82326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5275881" y="478679"/>
            <a:ext cx="6742831" cy="2890483"/>
          </a:xfrm>
          <a:prstGeom prst="rect">
            <a:avLst/>
          </a:prstGeom>
          <a:solidFill>
            <a:srgbClr val="00162E"/>
          </a:solidFill>
        </p:spPr>
        <p:txBody>
          <a:bodyPr wrap="square" rtlCol="0">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p:sp>
        <p:nvSpPr>
          <p:cNvPr id="86" name="Rectangle 85"/>
          <p:cNvSpPr/>
          <p:nvPr/>
        </p:nvSpPr>
        <p:spPr>
          <a:xfrm>
            <a:off x="10954682" y="3784648"/>
            <a:ext cx="789204" cy="518215"/>
          </a:xfrm>
          <a:prstGeom prst="rect">
            <a:avLst/>
          </a:prstGeom>
        </p:spPr>
        <p:txBody>
          <a:bodyPr wrap="non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Protocol A</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Telemetry</a:t>
            </a:r>
          </a:p>
        </p:txBody>
      </p:sp>
      <p:sp>
        <p:nvSpPr>
          <p:cNvPr id="87" name="Rounded Rectangle 17"/>
          <p:cNvSpPr/>
          <p:nvPr/>
        </p:nvSpPr>
        <p:spPr bwMode="auto">
          <a:xfrm>
            <a:off x="10842972" y="3778827"/>
            <a:ext cx="522426" cy="522426"/>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ea typeface="Segoe UI" pitchFamily="34" charset="0"/>
              <a:cs typeface="Segoe UI" pitchFamily="34" charset="0"/>
            </a:endParaRPr>
          </a:p>
        </p:txBody>
      </p:sp>
      <p:sp>
        <p:nvSpPr>
          <p:cNvPr id="88" name="Freeform 114"/>
          <p:cNvSpPr>
            <a:spLocks noChangeAspect="1" noEditPoints="1"/>
          </p:cNvSpPr>
          <p:nvPr/>
        </p:nvSpPr>
        <p:spPr bwMode="black">
          <a:xfrm>
            <a:off x="11295549" y="3882445"/>
            <a:ext cx="341437" cy="34143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p:cNvCxnSpPr/>
          <p:nvPr/>
        </p:nvCxnSpPr>
        <p:spPr>
          <a:xfrm>
            <a:off x="11014726" y="4053163"/>
            <a:ext cx="563059" cy="0"/>
          </a:xfrm>
          <a:prstGeom prst="straightConnector1">
            <a:avLst/>
          </a:prstGeom>
          <a:noFill/>
          <a:ln w="9525" cap="flat" cmpd="sng" algn="ctr">
            <a:solidFill>
              <a:sysClr val="window" lastClr="FFFFFF"/>
            </a:solidFill>
            <a:prstDash val="solid"/>
            <a:headEnd type="none"/>
            <a:tailEnd type="triangle"/>
          </a:ln>
          <a:effectLst/>
        </p:spPr>
      </p:cxnSp>
      <p:sp>
        <p:nvSpPr>
          <p:cNvPr id="90" name="TextBox 89"/>
          <p:cNvSpPr txBox="1"/>
          <p:nvPr/>
        </p:nvSpPr>
        <p:spPr>
          <a:xfrm>
            <a:off x="6694975" y="1761477"/>
            <a:ext cx="994503" cy="669832"/>
          </a:xfrm>
          <a:prstGeom prst="rect">
            <a:avLst/>
          </a:prstGeom>
          <a:solidFill>
            <a:srgbClr val="0070C0"/>
          </a:solidFill>
        </p:spPr>
        <p:txBody>
          <a:bodyPr wrap="non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rPr>
              <a:t>Protocol A</a:t>
            </a:r>
          </a:p>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rPr>
              <a:t>Ingestion</a:t>
            </a:r>
          </a:p>
        </p:txBody>
      </p:sp>
      <p:sp>
        <p:nvSpPr>
          <p:cNvPr id="91" name="Rectangle 90"/>
          <p:cNvSpPr/>
          <p:nvPr/>
        </p:nvSpPr>
        <p:spPr>
          <a:xfrm>
            <a:off x="9532454" y="1604200"/>
            <a:ext cx="1152424" cy="803346"/>
          </a:xfrm>
          <a:prstGeom prst="rect">
            <a:avLst/>
          </a:prstGeom>
        </p:spPr>
        <p:txBody>
          <a:bodyPr wrap="squar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Internet ready</a:t>
            </a: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Protocol </a:t>
            </a:r>
            <a:b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b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a:t>
            </a:r>
            <a:r>
              <a:rPr kumimoji="0" lang="en-US" sz="1029" b="0" i="0" u="none" strike="noStrike" kern="0" cap="none" spc="0" normalizeH="0" baseline="0" noProof="0" dirty="0" err="1">
                <a:ln>
                  <a:noFill/>
                </a:ln>
                <a:gradFill>
                  <a:gsLst>
                    <a:gs pos="2917">
                      <a:prstClr val="white"/>
                    </a:gs>
                    <a:gs pos="30000">
                      <a:prstClr val="white"/>
                    </a:gs>
                  </a:gsLst>
                  <a:lin ang="5400000" scaled="0"/>
                </a:gradFill>
                <a:effectLst/>
                <a:uLnTx/>
                <a:uFillTx/>
              </a:rPr>
              <a:t>eg</a:t>
            </a: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 </a:t>
            </a:r>
            <a:r>
              <a:rPr kumimoji="0" lang="en-US" sz="1029" b="0" i="0" u="none" strike="noStrike" kern="0" cap="none" spc="0" normalizeH="0" baseline="0" noProof="0" dirty="0" err="1">
                <a:ln>
                  <a:noFill/>
                </a:ln>
                <a:gradFill>
                  <a:gsLst>
                    <a:gs pos="2917">
                      <a:prstClr val="white"/>
                    </a:gs>
                    <a:gs pos="30000">
                      <a:prstClr val="white"/>
                    </a:gs>
                  </a:gsLst>
                  <a:lin ang="5400000" scaled="0"/>
                </a:gradFill>
                <a:effectLst/>
                <a:uLnTx/>
                <a:uFillTx/>
              </a:rPr>
              <a:t>MQTT</a:t>
            </a: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 </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Telemetry</a:t>
            </a:r>
          </a:p>
        </p:txBody>
      </p:sp>
      <p:cxnSp>
        <p:nvCxnSpPr>
          <p:cNvPr id="92" name="Straight Arrow Connector 91"/>
          <p:cNvCxnSpPr/>
          <p:nvPr/>
        </p:nvCxnSpPr>
        <p:spPr>
          <a:xfrm>
            <a:off x="9595782" y="2133570"/>
            <a:ext cx="961096" cy="0"/>
          </a:xfrm>
          <a:prstGeom prst="straightConnector1">
            <a:avLst/>
          </a:prstGeom>
          <a:noFill/>
          <a:ln w="9525" cap="flat" cmpd="sng" algn="ctr">
            <a:solidFill>
              <a:sysClr val="window" lastClr="FFFFFF"/>
            </a:solidFill>
            <a:prstDash val="solid"/>
            <a:headEnd type="none"/>
            <a:tailEnd type="triangle"/>
          </a:ln>
          <a:effectLst/>
        </p:spPr>
      </p:cxnSp>
      <p:sp>
        <p:nvSpPr>
          <p:cNvPr id="93" name="Freeform 58"/>
          <p:cNvSpPr>
            <a:spLocks noEditPoints="1"/>
          </p:cNvSpPr>
          <p:nvPr/>
        </p:nvSpPr>
        <p:spPr bwMode="auto">
          <a:xfrm>
            <a:off x="10744935" y="1731749"/>
            <a:ext cx="1026835" cy="615245"/>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cxnSp>
        <p:nvCxnSpPr>
          <p:cNvPr id="94" name="Straight Arrow Connector 93"/>
          <p:cNvCxnSpPr/>
          <p:nvPr/>
        </p:nvCxnSpPr>
        <p:spPr>
          <a:xfrm>
            <a:off x="7695598" y="2109125"/>
            <a:ext cx="149404" cy="0"/>
          </a:xfrm>
          <a:prstGeom prst="straightConnector1">
            <a:avLst/>
          </a:prstGeom>
          <a:noFill/>
          <a:ln w="9525" cap="flat" cmpd="sng" algn="ctr">
            <a:solidFill>
              <a:sysClr val="window" lastClr="FFFFFF"/>
            </a:solidFill>
            <a:prstDash val="solid"/>
            <a:headEnd type="none"/>
            <a:tailEnd type="triangle"/>
          </a:ln>
          <a:effectLst/>
        </p:spPr>
      </p:cxnSp>
      <p:sp>
        <p:nvSpPr>
          <p:cNvPr id="95" name="TextBox 94"/>
          <p:cNvSpPr txBox="1"/>
          <p:nvPr/>
        </p:nvSpPr>
        <p:spPr>
          <a:xfrm>
            <a:off x="7875453" y="1761478"/>
            <a:ext cx="640175" cy="646068"/>
          </a:xfrm>
          <a:prstGeom prst="rect">
            <a:avLst/>
          </a:prstGeom>
          <a:solidFill>
            <a:srgbClr val="0070C0"/>
          </a:solidFill>
        </p:spPr>
        <p:txBody>
          <a:bodyPr wrap="square" lIns="89642" tIns="143428" rIns="89642" bIns="143428"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rPr>
              <a:t>Filter</a:t>
            </a:r>
          </a:p>
        </p:txBody>
      </p:sp>
      <p:sp>
        <p:nvSpPr>
          <p:cNvPr id="96" name="Rectangle 95"/>
          <p:cNvSpPr/>
          <p:nvPr/>
        </p:nvSpPr>
        <p:spPr>
          <a:xfrm>
            <a:off x="7875452" y="1505117"/>
            <a:ext cx="599681" cy="239872"/>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sp>
        <p:nvSpPr>
          <p:cNvPr id="97" name="Rectangle 96"/>
          <p:cNvSpPr/>
          <p:nvPr/>
        </p:nvSpPr>
        <p:spPr>
          <a:xfrm>
            <a:off x="6730642" y="1505117"/>
            <a:ext cx="599681" cy="239872"/>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cxnSp>
        <p:nvCxnSpPr>
          <p:cNvPr id="98" name="Straight Arrow Connector 97"/>
          <p:cNvCxnSpPr/>
          <p:nvPr/>
        </p:nvCxnSpPr>
        <p:spPr>
          <a:xfrm>
            <a:off x="8463772" y="2109125"/>
            <a:ext cx="149404" cy="0"/>
          </a:xfrm>
          <a:prstGeom prst="straightConnector1">
            <a:avLst/>
          </a:prstGeom>
          <a:noFill/>
          <a:ln w="9525" cap="flat" cmpd="sng" algn="ctr">
            <a:solidFill>
              <a:sysClr val="window" lastClr="FFFFFF"/>
            </a:solidFill>
            <a:prstDash val="solid"/>
            <a:headEnd type="none"/>
            <a:tailEnd type="triangle"/>
          </a:ln>
          <a:effectLst/>
        </p:spPr>
      </p:cxnSp>
      <p:sp>
        <p:nvSpPr>
          <p:cNvPr id="99" name="TextBox 98"/>
          <p:cNvSpPr txBox="1"/>
          <p:nvPr/>
        </p:nvSpPr>
        <p:spPr>
          <a:xfrm>
            <a:off x="8643627" y="1761477"/>
            <a:ext cx="802751" cy="669832"/>
          </a:xfrm>
          <a:prstGeom prst="rect">
            <a:avLst/>
          </a:prstGeom>
          <a:solidFill>
            <a:srgbClr val="0070C0"/>
          </a:solidFill>
        </p:spPr>
        <p:txBody>
          <a:bodyPr wrap="square" lIns="89642" tIns="143428" rIns="89642" bIns="143428" rtlCol="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2917">
                      <a:prstClr val="white"/>
                    </a:gs>
                    <a:gs pos="30000">
                      <a:prstClr val="white"/>
                    </a:gs>
                  </a:gsLst>
                  <a:lin ang="5400000" scaled="0"/>
                </a:gradFill>
                <a:effectLst/>
                <a:uLnTx/>
                <a:uFillTx/>
              </a:rPr>
              <a:t>Send to cloud</a:t>
            </a:r>
          </a:p>
        </p:txBody>
      </p:sp>
      <p:sp>
        <p:nvSpPr>
          <p:cNvPr id="100" name="Rectangle 99"/>
          <p:cNvSpPr/>
          <p:nvPr/>
        </p:nvSpPr>
        <p:spPr>
          <a:xfrm>
            <a:off x="8643626" y="1505117"/>
            <a:ext cx="599681" cy="239872"/>
          </a:xfrm>
          <a:prstGeom prst="rect">
            <a:avLst/>
          </a:prstGeom>
        </p:spPr>
        <p:txBody>
          <a:bodyPr wrap="none" lIns="0">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sp>
        <p:nvSpPr>
          <p:cNvPr id="101" name="Rectangle 100"/>
          <p:cNvSpPr/>
          <p:nvPr/>
        </p:nvSpPr>
        <p:spPr bwMode="auto">
          <a:xfrm>
            <a:off x="6625100" y="1431056"/>
            <a:ext cx="2860317" cy="1718148"/>
          </a:xfrm>
          <a:prstGeom prst="rect">
            <a:avLst/>
          </a:prstGeom>
          <a:noFill/>
          <a:ln w="10795" cap="flat" cmpd="sng" algn="ctr">
            <a:solidFill>
              <a:srgbClr val="B9D80A"/>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02" name="Rectangle 101"/>
          <p:cNvSpPr/>
          <p:nvPr/>
        </p:nvSpPr>
        <p:spPr bwMode="auto">
          <a:xfrm>
            <a:off x="6694975" y="2497760"/>
            <a:ext cx="2751404" cy="532409"/>
          </a:xfrm>
          <a:prstGeom prst="rect">
            <a:avLst/>
          </a:prstGeom>
          <a:noFill/>
          <a:ln w="10795" cap="flat" cmpd="sng" algn="ctr">
            <a:solidFill>
              <a:srgbClr val="00BCF2"/>
            </a:solidFill>
            <a:prstDash val="solid"/>
            <a:headEnd type="none" w="med" len="med"/>
            <a:tailEnd type="none" w="med" len="med"/>
          </a:ln>
          <a:effectLst/>
        </p:spPr>
        <p:txBody>
          <a:bodyPr vert="horz" wrap="square" lIns="89642" tIns="45720" rIns="89642" bIns="45720" numCol="1" rtlCol="0" anchor="ctr" anchorCtr="0" compatLnSpc="1">
            <a:prstTxWarp prst="textNoShape">
              <a:avLst/>
            </a:prstTxWarp>
          </a:bodyPr>
          <a:lstStyle/>
          <a:p>
            <a:pPr marL="0" marR="0" lvl="0" indent="0" algn="ctr" defTabSz="914102" eaLnBrk="1" fontAlgn="base" latinLnBrk="0" hangingPunct="1">
              <a:lnSpc>
                <a:spcPct val="90000"/>
              </a:lnSpc>
              <a:spcBef>
                <a:spcPct val="0"/>
              </a:spcBef>
              <a:spcAft>
                <a:spcPts val="0"/>
              </a:spcAft>
              <a:buClrTx/>
              <a:buSzTx/>
              <a:buFontTx/>
              <a:buNone/>
              <a:tabLst/>
              <a:defRPr/>
            </a:pPr>
            <a:r>
              <a:rPr kumimoji="0" lang="en-US" sz="1568" b="0" i="0" u="none" strike="noStrike" kern="0" cap="none" spc="0" normalizeH="0" baseline="0" noProof="0" dirty="0">
                <a:ln>
                  <a:noFill/>
                </a:ln>
                <a:solidFill>
                  <a:srgbClr val="00BCF2"/>
                </a:solidFill>
                <a:effectLst/>
                <a:uLnTx/>
                <a:uFillTx/>
                <a:latin typeface="Segoe UI"/>
                <a:ea typeface="+mn-ea"/>
                <a:cs typeface="+mn-cs"/>
              </a:rPr>
              <a:t>Operating System </a:t>
            </a:r>
            <a:br>
              <a:rPr kumimoji="0" lang="en-US" sz="1176" b="0" i="0" u="none" strike="noStrike" kern="0" cap="none" spc="0" normalizeH="0" baseline="0" noProof="0" dirty="0">
                <a:ln>
                  <a:noFill/>
                </a:ln>
                <a:solidFill>
                  <a:srgbClr val="00BCF2"/>
                </a:solidFill>
                <a:effectLst/>
                <a:uLnTx/>
                <a:uFillTx/>
                <a:latin typeface="Segoe UI"/>
                <a:ea typeface="+mn-ea"/>
                <a:cs typeface="+mn-cs"/>
              </a:rPr>
            </a:br>
            <a:r>
              <a:rPr kumimoji="0" lang="en-US" sz="1176" b="0" i="0" u="none" strike="noStrike" kern="0" cap="none" spc="0" normalizeH="0" baseline="0" noProof="0" dirty="0">
                <a:ln>
                  <a:noFill/>
                </a:ln>
                <a:solidFill>
                  <a:srgbClr val="00BCF2"/>
                </a:solidFill>
                <a:effectLst/>
                <a:uLnTx/>
                <a:uFillTx/>
                <a:latin typeface="Segoe UI"/>
                <a:ea typeface="+mn-ea"/>
                <a:cs typeface="+mn-cs"/>
              </a:rPr>
              <a:t>(</a:t>
            </a:r>
            <a:r>
              <a:rPr kumimoji="0" lang="en-US" sz="1029" b="0" i="0" u="none" strike="noStrike" kern="0" cap="none" spc="0" normalizeH="0" baseline="0" noProof="0" dirty="0">
                <a:ln>
                  <a:noFill/>
                </a:ln>
                <a:solidFill>
                  <a:srgbClr val="00BCF2"/>
                </a:solidFill>
                <a:effectLst/>
                <a:uLnTx/>
                <a:uFillTx/>
                <a:latin typeface="Segoe UI"/>
                <a:ea typeface="+mn-ea"/>
                <a:cs typeface="+mn-cs"/>
              </a:rPr>
              <a:t>Windows, Wind River, Ubuntu, </a:t>
            </a:r>
            <a:r>
              <a:rPr kumimoji="0" lang="en-US" sz="1029" b="0" i="0" u="none" strike="noStrike" kern="0" cap="none" spc="0" normalizeH="0" baseline="0" noProof="0" dirty="0" err="1">
                <a:ln>
                  <a:noFill/>
                </a:ln>
                <a:solidFill>
                  <a:srgbClr val="00BCF2"/>
                </a:solidFill>
                <a:effectLst/>
                <a:uLnTx/>
                <a:uFillTx/>
                <a:latin typeface="Segoe UI"/>
                <a:ea typeface="+mn-ea"/>
                <a:cs typeface="+mn-cs"/>
              </a:rPr>
              <a:t>etc</a:t>
            </a:r>
            <a:r>
              <a:rPr kumimoji="0" lang="en-US" sz="1029" b="0" i="0" u="none" strike="noStrike" kern="0" cap="none" spc="0" normalizeH="0" baseline="0" noProof="0" dirty="0">
                <a:ln>
                  <a:noFill/>
                </a:ln>
                <a:solidFill>
                  <a:srgbClr val="00BCF2"/>
                </a:solidFill>
                <a:effectLst/>
                <a:uLnTx/>
                <a:uFillTx/>
                <a:latin typeface="Segoe UI"/>
                <a:ea typeface="+mn-ea"/>
                <a:cs typeface="+mn-cs"/>
              </a:rPr>
              <a:t>) </a:t>
            </a:r>
            <a:endParaRPr kumimoji="0" lang="en-US" sz="1176" b="0" i="0" u="none" strike="noStrike" kern="0" cap="none" spc="0" normalizeH="0" baseline="0" noProof="0" dirty="0">
              <a:ln>
                <a:noFill/>
              </a:ln>
              <a:solidFill>
                <a:srgbClr val="00BCF2"/>
              </a:solidFill>
              <a:effectLst/>
              <a:uLnTx/>
              <a:uFillTx/>
              <a:latin typeface="Segoe UI"/>
              <a:ea typeface="+mn-ea"/>
              <a:cs typeface="+mn-cs"/>
            </a:endParaRPr>
          </a:p>
        </p:txBody>
      </p:sp>
      <p:sp>
        <p:nvSpPr>
          <p:cNvPr id="103" name="Rectangle 102"/>
          <p:cNvSpPr/>
          <p:nvPr/>
        </p:nvSpPr>
        <p:spPr>
          <a:xfrm>
            <a:off x="6672138" y="857179"/>
            <a:ext cx="2095445" cy="52982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B9D80A"/>
                </a:solidFill>
                <a:effectLst/>
                <a:uLnTx/>
                <a:uFillTx/>
              </a:rPr>
              <a:t>Gateway hardware </a:t>
            </a:r>
            <a:br>
              <a:rPr kumimoji="0" lang="en-US" sz="1765" b="0" i="0" u="none" strike="noStrike" kern="0" cap="none" spc="0" normalizeH="0" baseline="0" noProof="0" dirty="0">
                <a:ln>
                  <a:noFill/>
                </a:ln>
                <a:solidFill>
                  <a:srgbClr val="B9D80A"/>
                </a:solidFill>
                <a:effectLst/>
                <a:uLnTx/>
                <a:uFillTx/>
              </a:rPr>
            </a:br>
            <a:r>
              <a:rPr kumimoji="0" lang="en-US" sz="1078" b="0" i="0" u="none" strike="noStrike" kern="0" cap="none" spc="0" normalizeH="0" baseline="0" noProof="0" dirty="0">
                <a:ln>
                  <a:noFill/>
                </a:ln>
                <a:solidFill>
                  <a:srgbClr val="B9D80A"/>
                </a:solidFill>
                <a:effectLst/>
                <a:uLnTx/>
                <a:uFillTx/>
              </a:rPr>
              <a:t>(customer choice)</a:t>
            </a:r>
            <a:endParaRPr kumimoji="0" lang="en-US" sz="1765" b="0" i="0" u="none" strike="noStrike" kern="0" cap="none" spc="0" normalizeH="0" baseline="0" noProof="0" dirty="0">
              <a:ln>
                <a:noFill/>
              </a:ln>
              <a:solidFill>
                <a:srgbClr val="B9D80A"/>
              </a:solidFill>
              <a:effectLst/>
              <a:uLnTx/>
              <a:uFillTx/>
            </a:endParaRPr>
          </a:p>
        </p:txBody>
      </p:sp>
      <p:sp>
        <p:nvSpPr>
          <p:cNvPr id="134" name="TextBox 133"/>
          <p:cNvSpPr txBox="1"/>
          <p:nvPr/>
        </p:nvSpPr>
        <p:spPr>
          <a:xfrm>
            <a:off x="5244226" y="3424169"/>
            <a:ext cx="6750173" cy="2950277"/>
          </a:xfrm>
          <a:prstGeom prst="rect">
            <a:avLst/>
          </a:prstGeom>
          <a:solidFill>
            <a:srgbClr val="00162E"/>
          </a:solidFill>
        </p:spPr>
        <p:txBody>
          <a:bodyPr wrap="square" rtlCol="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prstClr val="white"/>
                </a:solidFill>
                <a:effectLst/>
                <a:uLnTx/>
                <a:uFillTx/>
              </a:rPr>
              <a:t> </a:t>
            </a:r>
          </a:p>
        </p:txBody>
      </p:sp>
      <p:sp>
        <p:nvSpPr>
          <p:cNvPr id="135" name="TextBox 134"/>
          <p:cNvSpPr txBox="1"/>
          <p:nvPr/>
        </p:nvSpPr>
        <p:spPr>
          <a:xfrm>
            <a:off x="6945057" y="3823413"/>
            <a:ext cx="1014445" cy="683264"/>
          </a:xfrm>
          <a:prstGeom prst="rect">
            <a:avLst/>
          </a:prstGeom>
          <a:solidFill>
            <a:srgbClr val="0070C0"/>
          </a:solidFill>
        </p:spPr>
        <p:txBody>
          <a:bodyPr wrap="none" lIns="91440" tIns="146304" rIns="91440" bIns="146304"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rPr>
              <a:t>Protocol A</a:t>
            </a:r>
          </a:p>
          <a:p>
            <a:pPr marL="0" marR="0" lvl="0" indent="0" defTabSz="932742"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rPr>
              <a:t>Ingestion</a:t>
            </a:r>
          </a:p>
        </p:txBody>
      </p:sp>
      <p:cxnSp>
        <p:nvCxnSpPr>
          <p:cNvPr id="136" name="Straight Arrow Connector 135"/>
          <p:cNvCxnSpPr/>
          <p:nvPr/>
        </p:nvCxnSpPr>
        <p:spPr>
          <a:xfrm>
            <a:off x="10609737" y="4155635"/>
            <a:ext cx="599368" cy="0"/>
          </a:xfrm>
          <a:prstGeom prst="straightConnector1">
            <a:avLst/>
          </a:prstGeom>
          <a:noFill/>
          <a:ln w="9525" cap="flat" cmpd="sng" algn="ctr">
            <a:solidFill>
              <a:sysClr val="window" lastClr="FFFFFF"/>
            </a:solidFill>
            <a:prstDash val="solid"/>
            <a:headEnd type="none"/>
            <a:tailEnd type="triangle"/>
          </a:ln>
          <a:effectLst/>
        </p:spPr>
      </p:cxnSp>
      <p:sp>
        <p:nvSpPr>
          <p:cNvPr id="137" name="Freeform 58"/>
          <p:cNvSpPr>
            <a:spLocks noEditPoints="1"/>
          </p:cNvSpPr>
          <p:nvPr/>
        </p:nvSpPr>
        <p:spPr bwMode="auto">
          <a:xfrm>
            <a:off x="11269148" y="3651464"/>
            <a:ext cx="595819" cy="649790"/>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138" name="TextBox 137"/>
          <p:cNvSpPr txBox="1"/>
          <p:nvPr/>
        </p:nvSpPr>
        <p:spPr>
          <a:xfrm>
            <a:off x="8212371" y="3823413"/>
            <a:ext cx="1005840" cy="683264"/>
          </a:xfrm>
          <a:prstGeom prst="rect">
            <a:avLst/>
          </a:prstGeom>
          <a:solidFill>
            <a:srgbClr val="0070C0"/>
          </a:solidFill>
        </p:spPr>
        <p:txBody>
          <a:bodyPr wrap="square" lIns="91440" tIns="146304" rIns="91440" bIns="146304" rtlCol="0">
            <a:no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rPr>
              <a:t>Filter</a:t>
            </a:r>
          </a:p>
        </p:txBody>
      </p:sp>
      <p:sp>
        <p:nvSpPr>
          <p:cNvPr id="139" name="Rectangle 138"/>
          <p:cNvSpPr/>
          <p:nvPr/>
        </p:nvSpPr>
        <p:spPr>
          <a:xfrm>
            <a:off x="8316695" y="3561912"/>
            <a:ext cx="611706" cy="244682"/>
          </a:xfrm>
          <a:prstGeom prst="rect">
            <a:avLst/>
          </a:prstGeom>
        </p:spPr>
        <p:txBody>
          <a:bodyPr wrap="none" lIns="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sp>
        <p:nvSpPr>
          <p:cNvPr id="140" name="Rectangle 139"/>
          <p:cNvSpPr/>
          <p:nvPr/>
        </p:nvSpPr>
        <p:spPr>
          <a:xfrm>
            <a:off x="7085764" y="3561912"/>
            <a:ext cx="611706" cy="244682"/>
          </a:xfrm>
          <a:prstGeom prst="rect">
            <a:avLst/>
          </a:prstGeom>
        </p:spPr>
        <p:txBody>
          <a:bodyPr wrap="none" lIns="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sp>
        <p:nvSpPr>
          <p:cNvPr id="141" name="TextBox 140"/>
          <p:cNvSpPr txBox="1"/>
          <p:nvPr/>
        </p:nvSpPr>
        <p:spPr>
          <a:xfrm>
            <a:off x="9471081" y="3823413"/>
            <a:ext cx="1005840" cy="683264"/>
          </a:xfrm>
          <a:prstGeom prst="rect">
            <a:avLst/>
          </a:prstGeom>
          <a:solidFill>
            <a:srgbClr val="0070C0"/>
          </a:solidFill>
        </p:spPr>
        <p:txBody>
          <a:bodyPr wrap="square" lIns="91440" tIns="146304" rIns="91440" bIns="146304"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rPr>
              <a:t>Send to cloud</a:t>
            </a:r>
          </a:p>
        </p:txBody>
      </p:sp>
      <p:sp>
        <p:nvSpPr>
          <p:cNvPr id="142" name="Rectangle 141"/>
          <p:cNvSpPr/>
          <p:nvPr/>
        </p:nvSpPr>
        <p:spPr>
          <a:xfrm>
            <a:off x="9575404" y="3561912"/>
            <a:ext cx="611706" cy="244682"/>
          </a:xfrm>
          <a:prstGeom prst="rect">
            <a:avLst/>
          </a:prstGeom>
        </p:spPr>
        <p:txBody>
          <a:bodyPr wrap="none" lIns="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2917">
                      <a:prstClr val="white"/>
                    </a:gs>
                    <a:gs pos="30000">
                      <a:prstClr val="white"/>
                    </a:gs>
                  </a:gsLst>
                  <a:lin ang="5400000" scaled="0"/>
                </a:gradFill>
                <a:effectLst/>
                <a:uLnTx/>
                <a:uFillTx/>
              </a:rPr>
              <a:t>Module </a:t>
            </a:r>
          </a:p>
        </p:txBody>
      </p:sp>
      <p:sp>
        <p:nvSpPr>
          <p:cNvPr id="143" name="Rectangle 142"/>
          <p:cNvSpPr/>
          <p:nvPr/>
        </p:nvSpPr>
        <p:spPr bwMode="auto">
          <a:xfrm>
            <a:off x="6945057" y="5747755"/>
            <a:ext cx="3548492" cy="543085"/>
          </a:xfrm>
          <a:prstGeom prst="rect">
            <a:avLst/>
          </a:prstGeom>
          <a:solidFill>
            <a:srgbClr val="0070C0"/>
          </a:solidFill>
        </p:spPr>
        <p:txBody>
          <a:bodyPr wrap="square" lIns="91440" tIns="146304" rIns="91440" bIns="146304" rtlCol="0">
            <a:no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917">
                      <a:prstClr val="white"/>
                    </a:gs>
                    <a:gs pos="30000">
                      <a:prstClr val="white"/>
                    </a:gs>
                  </a:gsLst>
                  <a:lin ang="5400000" scaled="0"/>
                </a:gradFill>
                <a:effectLst/>
                <a:uLnTx/>
                <a:uFillTx/>
              </a:rPr>
              <a:t>Message bus</a:t>
            </a:r>
          </a:p>
        </p:txBody>
      </p:sp>
      <p:cxnSp>
        <p:nvCxnSpPr>
          <p:cNvPr id="144" name="Straight Arrow Connector 143"/>
          <p:cNvCxnSpPr/>
          <p:nvPr/>
        </p:nvCxnSpPr>
        <p:spPr>
          <a:xfrm flipV="1">
            <a:off x="7593146" y="4506677"/>
            <a:ext cx="0" cy="1230729"/>
          </a:xfrm>
          <a:prstGeom prst="straightConnector1">
            <a:avLst/>
          </a:prstGeom>
          <a:noFill/>
          <a:ln w="9525" cap="flat" cmpd="sng" algn="ctr">
            <a:solidFill>
              <a:sysClr val="window" lastClr="FFFFFF"/>
            </a:solidFill>
            <a:prstDash val="solid"/>
            <a:headEnd type="none"/>
            <a:tailEnd type="triangle"/>
          </a:ln>
          <a:effectLst/>
        </p:spPr>
      </p:cxnSp>
      <p:cxnSp>
        <p:nvCxnSpPr>
          <p:cNvPr id="145" name="Straight Arrow Connector 144"/>
          <p:cNvCxnSpPr/>
          <p:nvPr/>
        </p:nvCxnSpPr>
        <p:spPr>
          <a:xfrm flipV="1">
            <a:off x="8999354" y="4506677"/>
            <a:ext cx="0" cy="1230729"/>
          </a:xfrm>
          <a:prstGeom prst="straightConnector1">
            <a:avLst/>
          </a:prstGeom>
          <a:noFill/>
          <a:ln w="9525" cap="flat" cmpd="sng" algn="ctr">
            <a:solidFill>
              <a:sysClr val="window" lastClr="FFFFFF"/>
            </a:solidFill>
            <a:prstDash val="solid"/>
            <a:headEnd type="none"/>
            <a:tailEnd type="triangle"/>
          </a:ln>
          <a:effectLst/>
        </p:spPr>
      </p:cxnSp>
      <p:cxnSp>
        <p:nvCxnSpPr>
          <p:cNvPr id="146" name="Straight Arrow Connector 145"/>
          <p:cNvCxnSpPr/>
          <p:nvPr/>
        </p:nvCxnSpPr>
        <p:spPr>
          <a:xfrm flipV="1">
            <a:off x="10320338" y="4506677"/>
            <a:ext cx="0" cy="1230729"/>
          </a:xfrm>
          <a:prstGeom prst="straightConnector1">
            <a:avLst/>
          </a:prstGeom>
          <a:noFill/>
          <a:ln w="9525" cap="flat" cmpd="sng" algn="ctr">
            <a:solidFill>
              <a:sysClr val="window" lastClr="FFFFFF"/>
            </a:solidFill>
            <a:prstDash val="solid"/>
            <a:headEnd type="none"/>
            <a:tailEnd type="triangle"/>
          </a:ln>
          <a:effectLst/>
        </p:spPr>
      </p:cxnSp>
      <p:grpSp>
        <p:nvGrpSpPr>
          <p:cNvPr id="147" name="Group 146"/>
          <p:cNvGrpSpPr/>
          <p:nvPr/>
        </p:nvGrpSpPr>
        <p:grpSpPr>
          <a:xfrm>
            <a:off x="6602392" y="4506677"/>
            <a:ext cx="1092218" cy="1230729"/>
            <a:chOff x="5507019" y="3866733"/>
            <a:chExt cx="1092218" cy="1230729"/>
          </a:xfrm>
        </p:grpSpPr>
        <p:sp>
          <p:nvSpPr>
            <p:cNvPr id="148" name="TextBox 147"/>
            <p:cNvSpPr txBox="1"/>
            <p:nvPr/>
          </p:nvSpPr>
          <p:spPr>
            <a:xfrm>
              <a:off x="5507019" y="4106499"/>
              <a:ext cx="868422" cy="475515"/>
            </a:xfrm>
            <a:prstGeom prst="rect">
              <a:avLst/>
            </a:prstGeom>
            <a:solidFill>
              <a:srgbClr val="B4A0FF">
                <a:lumMod val="90000"/>
              </a:srgbClr>
            </a:solidFill>
          </p:spPr>
          <p:txBody>
            <a:bodyPr wrap="square" lIns="91440" tIns="91440" rIns="91440" bIns="91440" rtlCol="0" anchor="ctr">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(key, value), (key, value), </a:t>
              </a:r>
            </a:p>
          </p:txBody>
        </p:sp>
        <p:sp>
          <p:nvSpPr>
            <p:cNvPr id="149" name="TextBox 148"/>
            <p:cNvSpPr txBox="1"/>
            <p:nvPr/>
          </p:nvSpPr>
          <p:spPr>
            <a:xfrm>
              <a:off x="5507019" y="4620817"/>
              <a:ext cx="868422" cy="330090"/>
            </a:xfrm>
            <a:prstGeom prst="rect">
              <a:avLst/>
            </a:prstGeom>
            <a:solidFill>
              <a:srgbClr val="B4A0FF">
                <a:lumMod val="90000"/>
              </a:srgbClr>
            </a:solidFill>
          </p:spPr>
          <p:txBody>
            <a:bodyPr wrap="square" lIns="91440" tIns="91440" rIns="91440" bIns="91440"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Content</a:t>
              </a:r>
            </a:p>
          </p:txBody>
        </p:sp>
        <p:cxnSp>
          <p:nvCxnSpPr>
            <p:cNvPr id="150" name="Straight Arrow Connector 149"/>
            <p:cNvCxnSpPr/>
            <p:nvPr/>
          </p:nvCxnSpPr>
          <p:spPr>
            <a:xfrm>
              <a:off x="6599237" y="3866733"/>
              <a:ext cx="0" cy="1230729"/>
            </a:xfrm>
            <a:prstGeom prst="straightConnector1">
              <a:avLst/>
            </a:prstGeom>
            <a:noFill/>
            <a:ln w="9525" cap="flat" cmpd="sng" algn="ctr">
              <a:solidFill>
                <a:sysClr val="window" lastClr="FFFFFF"/>
              </a:solidFill>
              <a:prstDash val="solid"/>
              <a:headEnd type="none"/>
              <a:tailEnd type="triangle"/>
            </a:ln>
            <a:effectLst/>
          </p:spPr>
        </p:cxnSp>
        <p:sp>
          <p:nvSpPr>
            <p:cNvPr id="151" name="TextBox 150"/>
            <p:cNvSpPr txBox="1"/>
            <p:nvPr/>
          </p:nvSpPr>
          <p:spPr>
            <a:xfrm>
              <a:off x="5518075" y="3923562"/>
              <a:ext cx="500137" cy="138499"/>
            </a:xfrm>
            <a:prstGeom prst="rect">
              <a:avLst/>
            </a:prstGeom>
            <a:noFill/>
          </p:spPr>
          <p:txBody>
            <a:bodyPr wrap="none" lIns="0" tIns="0" rIns="0" bIns="0"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prstClr val="white"/>
                      </a:gs>
                      <a:gs pos="30000">
                        <a:prstClr val="white"/>
                      </a:gs>
                    </a:gsLst>
                    <a:lin ang="5400000" scaled="0"/>
                  </a:gradFill>
                  <a:effectLst/>
                  <a:uLnTx/>
                  <a:uFillTx/>
                </a:rPr>
                <a:t>Message</a:t>
              </a:r>
            </a:p>
          </p:txBody>
        </p:sp>
      </p:grpSp>
      <p:grpSp>
        <p:nvGrpSpPr>
          <p:cNvPr id="152" name="Group 151"/>
          <p:cNvGrpSpPr/>
          <p:nvPr/>
        </p:nvGrpSpPr>
        <p:grpSpPr>
          <a:xfrm>
            <a:off x="7863732" y="4563506"/>
            <a:ext cx="868422" cy="1027345"/>
            <a:chOff x="5507019" y="3923562"/>
            <a:chExt cx="868422" cy="1027345"/>
          </a:xfrm>
        </p:grpSpPr>
        <p:sp>
          <p:nvSpPr>
            <p:cNvPr id="153" name="TextBox 152"/>
            <p:cNvSpPr txBox="1"/>
            <p:nvPr/>
          </p:nvSpPr>
          <p:spPr>
            <a:xfrm>
              <a:off x="5507019" y="4106499"/>
              <a:ext cx="868422" cy="475515"/>
            </a:xfrm>
            <a:prstGeom prst="rect">
              <a:avLst/>
            </a:prstGeom>
            <a:solidFill>
              <a:srgbClr val="B4A0FF">
                <a:lumMod val="90000"/>
              </a:srgbClr>
            </a:solidFill>
          </p:spPr>
          <p:txBody>
            <a:bodyPr wrap="square" lIns="91440" tIns="91440" rIns="91440" bIns="91440" rtlCol="0" anchor="ctr">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(key, value), (key, value), </a:t>
              </a:r>
            </a:p>
          </p:txBody>
        </p:sp>
        <p:sp>
          <p:nvSpPr>
            <p:cNvPr id="154" name="TextBox 153"/>
            <p:cNvSpPr txBox="1"/>
            <p:nvPr/>
          </p:nvSpPr>
          <p:spPr>
            <a:xfrm>
              <a:off x="5507019" y="4620817"/>
              <a:ext cx="868422" cy="330090"/>
            </a:xfrm>
            <a:prstGeom prst="rect">
              <a:avLst/>
            </a:prstGeom>
            <a:solidFill>
              <a:srgbClr val="B4A0FF">
                <a:lumMod val="90000"/>
              </a:srgbClr>
            </a:solidFill>
          </p:spPr>
          <p:txBody>
            <a:bodyPr wrap="square" lIns="91440" tIns="91440" rIns="91440" bIns="91440"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Content</a:t>
              </a:r>
            </a:p>
          </p:txBody>
        </p:sp>
        <p:sp>
          <p:nvSpPr>
            <p:cNvPr id="155" name="TextBox 154"/>
            <p:cNvSpPr txBox="1"/>
            <p:nvPr/>
          </p:nvSpPr>
          <p:spPr>
            <a:xfrm>
              <a:off x="5518075" y="3923562"/>
              <a:ext cx="500137" cy="138499"/>
            </a:xfrm>
            <a:prstGeom prst="rect">
              <a:avLst/>
            </a:prstGeom>
            <a:noFill/>
          </p:spPr>
          <p:txBody>
            <a:bodyPr wrap="none" lIns="0" tIns="0" rIns="0" bIns="0"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prstClr val="white"/>
                      </a:gs>
                      <a:gs pos="30000">
                        <a:prstClr val="white"/>
                      </a:gs>
                    </a:gsLst>
                    <a:lin ang="5400000" scaled="0"/>
                  </a:gradFill>
                  <a:effectLst/>
                  <a:uLnTx/>
                  <a:uFillTx/>
                </a:rPr>
                <a:t>Message</a:t>
              </a:r>
            </a:p>
          </p:txBody>
        </p:sp>
      </p:grpSp>
      <p:grpSp>
        <p:nvGrpSpPr>
          <p:cNvPr id="156" name="Group 155"/>
          <p:cNvGrpSpPr/>
          <p:nvPr/>
        </p:nvGrpSpPr>
        <p:grpSpPr>
          <a:xfrm>
            <a:off x="9232240" y="4563506"/>
            <a:ext cx="868422" cy="1027345"/>
            <a:chOff x="5507019" y="3923562"/>
            <a:chExt cx="868422" cy="1027345"/>
          </a:xfrm>
        </p:grpSpPr>
        <p:sp>
          <p:nvSpPr>
            <p:cNvPr id="157" name="TextBox 156"/>
            <p:cNvSpPr txBox="1"/>
            <p:nvPr/>
          </p:nvSpPr>
          <p:spPr>
            <a:xfrm>
              <a:off x="5507019" y="4106499"/>
              <a:ext cx="868422" cy="475515"/>
            </a:xfrm>
            <a:prstGeom prst="rect">
              <a:avLst/>
            </a:prstGeom>
            <a:solidFill>
              <a:srgbClr val="B4A0FF">
                <a:lumMod val="90000"/>
              </a:srgbClr>
            </a:solidFill>
          </p:spPr>
          <p:txBody>
            <a:bodyPr wrap="square" lIns="91440" tIns="91440" rIns="91440" bIns="91440" rtlCol="0" anchor="ctr">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(key, value), (key, value), </a:t>
              </a:r>
            </a:p>
          </p:txBody>
        </p:sp>
        <p:sp>
          <p:nvSpPr>
            <p:cNvPr id="158" name="TextBox 157"/>
            <p:cNvSpPr txBox="1"/>
            <p:nvPr/>
          </p:nvSpPr>
          <p:spPr>
            <a:xfrm>
              <a:off x="5507019" y="4620817"/>
              <a:ext cx="868422" cy="330090"/>
            </a:xfrm>
            <a:prstGeom prst="rect">
              <a:avLst/>
            </a:prstGeom>
            <a:solidFill>
              <a:srgbClr val="B4A0FF">
                <a:lumMod val="90000"/>
              </a:srgbClr>
            </a:solidFill>
          </p:spPr>
          <p:txBody>
            <a:bodyPr wrap="square" lIns="91440" tIns="91440" rIns="91440" bIns="91440"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Content</a:t>
              </a:r>
            </a:p>
          </p:txBody>
        </p:sp>
        <p:sp>
          <p:nvSpPr>
            <p:cNvPr id="159" name="TextBox 158"/>
            <p:cNvSpPr txBox="1"/>
            <p:nvPr/>
          </p:nvSpPr>
          <p:spPr>
            <a:xfrm>
              <a:off x="5518075" y="3923562"/>
              <a:ext cx="500137" cy="138499"/>
            </a:xfrm>
            <a:prstGeom prst="rect">
              <a:avLst/>
            </a:prstGeom>
            <a:noFill/>
          </p:spPr>
          <p:txBody>
            <a:bodyPr wrap="none" lIns="0" tIns="0" rIns="0" bIns="0"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prstClr val="white"/>
                      </a:gs>
                      <a:gs pos="30000">
                        <a:prstClr val="white"/>
                      </a:gs>
                    </a:gsLst>
                    <a:lin ang="5400000" scaled="0"/>
                  </a:gradFill>
                  <a:effectLst/>
                  <a:uLnTx/>
                  <a:uFillTx/>
                </a:rPr>
                <a:t>Message</a:t>
              </a:r>
            </a:p>
          </p:txBody>
        </p:sp>
      </p:grpSp>
      <p:grpSp>
        <p:nvGrpSpPr>
          <p:cNvPr id="160" name="Group 159"/>
          <p:cNvGrpSpPr/>
          <p:nvPr/>
        </p:nvGrpSpPr>
        <p:grpSpPr>
          <a:xfrm>
            <a:off x="10609737" y="4563506"/>
            <a:ext cx="868422" cy="1027345"/>
            <a:chOff x="5507019" y="3923562"/>
            <a:chExt cx="868422" cy="1027345"/>
          </a:xfrm>
        </p:grpSpPr>
        <p:sp>
          <p:nvSpPr>
            <p:cNvPr id="161" name="TextBox 160"/>
            <p:cNvSpPr txBox="1"/>
            <p:nvPr/>
          </p:nvSpPr>
          <p:spPr>
            <a:xfrm>
              <a:off x="5507019" y="4106499"/>
              <a:ext cx="868422" cy="475515"/>
            </a:xfrm>
            <a:prstGeom prst="rect">
              <a:avLst/>
            </a:prstGeom>
            <a:solidFill>
              <a:srgbClr val="B4A0FF">
                <a:lumMod val="90000"/>
              </a:srgbClr>
            </a:solidFill>
          </p:spPr>
          <p:txBody>
            <a:bodyPr wrap="square" lIns="91440" tIns="91440" rIns="91440" bIns="91440" rtlCol="0" anchor="ctr">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(key, value), (key, value), </a:t>
              </a:r>
            </a:p>
          </p:txBody>
        </p:sp>
        <p:sp>
          <p:nvSpPr>
            <p:cNvPr id="162" name="TextBox 161"/>
            <p:cNvSpPr txBox="1"/>
            <p:nvPr/>
          </p:nvSpPr>
          <p:spPr>
            <a:xfrm>
              <a:off x="5507019" y="4620817"/>
              <a:ext cx="868422" cy="330090"/>
            </a:xfrm>
            <a:prstGeom prst="rect">
              <a:avLst/>
            </a:prstGeom>
            <a:solidFill>
              <a:srgbClr val="B4A0FF">
                <a:lumMod val="90000"/>
              </a:srgbClr>
            </a:solidFill>
          </p:spPr>
          <p:txBody>
            <a:bodyPr wrap="square" lIns="91440" tIns="91440" rIns="91440" bIns="91440" rtlCol="0">
              <a:spAutoFit/>
            </a:bodyPr>
            <a:lstStyle/>
            <a:p>
              <a:pPr marL="0" marR="0" lvl="0" indent="0" defTabSz="932742"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gradFill>
                    <a:gsLst>
                      <a:gs pos="2917">
                        <a:prstClr val="white"/>
                      </a:gs>
                      <a:gs pos="30000">
                        <a:prstClr val="white"/>
                      </a:gs>
                    </a:gsLst>
                    <a:lin ang="5400000" scaled="0"/>
                  </a:gradFill>
                  <a:effectLst/>
                  <a:uLnTx/>
                  <a:uFillTx/>
                </a:rPr>
                <a:t>Content</a:t>
              </a:r>
            </a:p>
          </p:txBody>
        </p:sp>
        <p:sp>
          <p:nvSpPr>
            <p:cNvPr id="163" name="TextBox 162"/>
            <p:cNvSpPr txBox="1"/>
            <p:nvPr/>
          </p:nvSpPr>
          <p:spPr>
            <a:xfrm>
              <a:off x="5518075" y="3923562"/>
              <a:ext cx="500137" cy="138499"/>
            </a:xfrm>
            <a:prstGeom prst="rect">
              <a:avLst/>
            </a:prstGeom>
            <a:noFill/>
          </p:spPr>
          <p:txBody>
            <a:bodyPr wrap="none" lIns="0" tIns="0" rIns="0" bIns="0"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prstClr val="white"/>
                      </a:gs>
                      <a:gs pos="30000">
                        <a:prstClr val="white"/>
                      </a:gs>
                    </a:gsLst>
                    <a:lin ang="5400000" scaled="0"/>
                  </a:gradFill>
                  <a:effectLst/>
                  <a:uLnTx/>
                  <a:uFillTx/>
                </a:rPr>
                <a:t>Message</a:t>
              </a:r>
            </a:p>
          </p:txBody>
        </p:sp>
      </p:grpSp>
      <p:sp>
        <p:nvSpPr>
          <p:cNvPr id="168" name="Rectangle 167"/>
          <p:cNvSpPr/>
          <p:nvPr/>
        </p:nvSpPr>
        <p:spPr>
          <a:xfrm>
            <a:off x="5868526" y="1889331"/>
            <a:ext cx="789204" cy="518215"/>
          </a:xfrm>
          <a:prstGeom prst="rect">
            <a:avLst/>
          </a:prstGeom>
        </p:spPr>
        <p:txBody>
          <a:bodyPr wrap="non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Protocol A</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Telemetry</a:t>
            </a:r>
          </a:p>
        </p:txBody>
      </p:sp>
      <p:sp>
        <p:nvSpPr>
          <p:cNvPr id="169" name="Rounded Rectangle 13"/>
          <p:cNvSpPr/>
          <p:nvPr/>
        </p:nvSpPr>
        <p:spPr bwMode="auto">
          <a:xfrm>
            <a:off x="5320252" y="1883510"/>
            <a:ext cx="522426" cy="522426"/>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ea typeface="Segoe UI" pitchFamily="34" charset="0"/>
              <a:cs typeface="Segoe UI" pitchFamily="34" charset="0"/>
            </a:endParaRPr>
          </a:p>
        </p:txBody>
      </p:sp>
      <p:sp>
        <p:nvSpPr>
          <p:cNvPr id="170" name="Freeform 114"/>
          <p:cNvSpPr>
            <a:spLocks noChangeAspect="1" noEditPoints="1"/>
          </p:cNvSpPr>
          <p:nvPr/>
        </p:nvSpPr>
        <p:spPr bwMode="black">
          <a:xfrm>
            <a:off x="5410747" y="1987127"/>
            <a:ext cx="341437" cy="34143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1" name="Straight Arrow Connector 170"/>
          <p:cNvCxnSpPr/>
          <p:nvPr/>
        </p:nvCxnSpPr>
        <p:spPr>
          <a:xfrm>
            <a:off x="5928571" y="2157846"/>
            <a:ext cx="627497" cy="776"/>
          </a:xfrm>
          <a:prstGeom prst="straightConnector1">
            <a:avLst/>
          </a:prstGeom>
          <a:noFill/>
          <a:ln w="9525" cap="flat" cmpd="sng" algn="ctr">
            <a:solidFill>
              <a:sysClr val="window" lastClr="FFFFFF"/>
            </a:solidFill>
            <a:prstDash val="solid"/>
            <a:headEnd type="none"/>
            <a:tailEnd type="triangle"/>
          </a:ln>
          <a:effectLst/>
        </p:spPr>
      </p:cxnSp>
      <p:sp>
        <p:nvSpPr>
          <p:cNvPr id="172" name="Rectangle 171"/>
          <p:cNvSpPr/>
          <p:nvPr/>
        </p:nvSpPr>
        <p:spPr>
          <a:xfrm>
            <a:off x="5852284" y="4889070"/>
            <a:ext cx="789204" cy="518215"/>
          </a:xfrm>
          <a:prstGeom prst="rect">
            <a:avLst/>
          </a:prstGeom>
        </p:spPr>
        <p:txBody>
          <a:bodyPr wrap="none">
            <a:sp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Protocol A</a:t>
            </a:r>
          </a:p>
          <a:p>
            <a:pPr marL="0" marR="0" lvl="0" indent="0" defTabSz="896386" eaLnBrk="1" fontAlgn="auto" latinLnBrk="0" hangingPunct="1">
              <a:lnSpc>
                <a:spcPct val="90000"/>
              </a:lnSpc>
              <a:spcBef>
                <a:spcPts val="0"/>
              </a:spcBef>
              <a:spcAft>
                <a:spcPts val="0"/>
              </a:spcAft>
              <a:buClrTx/>
              <a:buSzTx/>
              <a:buFontTx/>
              <a:buNone/>
              <a:tabLst/>
              <a:defRPr/>
            </a:pPr>
            <a:endPar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endParaRPr>
          </a:p>
          <a:p>
            <a:pPr marL="0" marR="0" lvl="0" indent="0" defTabSz="896386" eaLnBrk="1" fontAlgn="auto" latinLnBrk="0" hangingPunct="1">
              <a:lnSpc>
                <a:spcPct val="90000"/>
              </a:lnSpc>
              <a:spcBef>
                <a:spcPts val="0"/>
              </a:spcBef>
              <a:spcAft>
                <a:spcPts val="0"/>
              </a:spcAft>
              <a:buClrTx/>
              <a:buSzTx/>
              <a:buFontTx/>
              <a:buNone/>
              <a:tabLst/>
              <a:defRPr/>
            </a:pPr>
            <a:r>
              <a:rPr kumimoji="0" lang="en-US" sz="1029" b="0" i="0" u="none" strike="noStrike" kern="0" cap="none" spc="0" normalizeH="0" baseline="0" noProof="0" dirty="0">
                <a:ln>
                  <a:noFill/>
                </a:ln>
                <a:gradFill>
                  <a:gsLst>
                    <a:gs pos="2917">
                      <a:prstClr val="white"/>
                    </a:gs>
                    <a:gs pos="30000">
                      <a:prstClr val="white"/>
                    </a:gs>
                  </a:gsLst>
                  <a:lin ang="5400000" scaled="0"/>
                </a:gradFill>
                <a:effectLst/>
                <a:uLnTx/>
                <a:uFillTx/>
              </a:rPr>
              <a:t>Telemetry</a:t>
            </a:r>
          </a:p>
        </p:txBody>
      </p:sp>
      <p:sp>
        <p:nvSpPr>
          <p:cNvPr id="173" name="Rounded Rectangle 13"/>
          <p:cNvSpPr/>
          <p:nvPr/>
        </p:nvSpPr>
        <p:spPr bwMode="auto">
          <a:xfrm>
            <a:off x="5304010" y="4883249"/>
            <a:ext cx="522426" cy="522426"/>
          </a:xfrm>
          <a:prstGeom prst="roundRect">
            <a:avLst>
              <a:gd name="adj" fmla="val 9323"/>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89618" tIns="44808" rIns="44808" bIns="89618" numCol="1" spcCol="0" rtlCol="0" fromWordArt="0" anchor="b" anchorCtr="0" forceAA="0" compatLnSpc="1">
            <a:prstTxWarp prst="textNoShape">
              <a:avLst/>
            </a:prstTxWarp>
            <a:noAutofit/>
          </a:bodyPr>
          <a:lstStyle/>
          <a:p>
            <a:pPr marL="0" marR="0" lvl="0" indent="0" algn="ctr" defTabSz="895725" eaLnBrk="1" fontAlgn="base" latinLnBrk="0" hangingPunct="1">
              <a:lnSpc>
                <a:spcPct val="100000"/>
              </a:lnSpc>
              <a:spcBef>
                <a:spcPct val="0"/>
              </a:spcBef>
              <a:spcAft>
                <a:spcPct val="0"/>
              </a:spcAft>
              <a:buClrTx/>
              <a:buSzTx/>
              <a:buFontTx/>
              <a:buNone/>
              <a:tabLst/>
              <a:defRPr/>
            </a:pPr>
            <a:endParaRPr kumimoji="0" lang="en-US" sz="1765" b="0" i="0" u="none" strike="noStrike" kern="0" cap="none" spc="-50" normalizeH="0" baseline="0" noProof="0" dirty="0">
              <a:ln>
                <a:noFill/>
              </a:ln>
              <a:solidFill>
                <a:prstClr val="black"/>
              </a:solidFill>
              <a:effectLst/>
              <a:uLnTx/>
              <a:uFillTx/>
              <a:ea typeface="Segoe UI" pitchFamily="34" charset="0"/>
              <a:cs typeface="Segoe UI" pitchFamily="34" charset="0"/>
            </a:endParaRPr>
          </a:p>
        </p:txBody>
      </p:sp>
      <p:sp>
        <p:nvSpPr>
          <p:cNvPr id="174" name="Freeform 114"/>
          <p:cNvSpPr>
            <a:spLocks noChangeAspect="1" noEditPoints="1"/>
          </p:cNvSpPr>
          <p:nvPr/>
        </p:nvSpPr>
        <p:spPr bwMode="black">
          <a:xfrm>
            <a:off x="5394505" y="4986866"/>
            <a:ext cx="341437" cy="34143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5" name="Straight Arrow Connector 174"/>
          <p:cNvCxnSpPr/>
          <p:nvPr/>
        </p:nvCxnSpPr>
        <p:spPr>
          <a:xfrm>
            <a:off x="5912329" y="5157585"/>
            <a:ext cx="627497" cy="776"/>
          </a:xfrm>
          <a:prstGeom prst="straightConnector1">
            <a:avLst/>
          </a:prstGeom>
          <a:noFill/>
          <a:ln w="9525" cap="flat" cmpd="sng" algn="ctr">
            <a:solidFill>
              <a:sysClr val="window" lastClr="FFFFFF"/>
            </a:solidFill>
            <a:prstDash val="solid"/>
            <a:headEnd type="none"/>
            <a:tailEnd type="triangle"/>
          </a:ln>
          <a:effectLst/>
        </p:spPr>
      </p:cxnSp>
      <p:sp>
        <p:nvSpPr>
          <p:cNvPr id="178" name="Rectangle 177"/>
          <p:cNvSpPr/>
          <p:nvPr/>
        </p:nvSpPr>
        <p:spPr>
          <a:xfrm>
            <a:off x="243042" y="478679"/>
            <a:ext cx="4616642" cy="6001643"/>
          </a:xfrm>
          <a:prstGeom prst="rect">
            <a:avLst/>
          </a:prstGeom>
        </p:spPr>
        <p:txBody>
          <a:bodyPr wrap="square">
            <a:spAutoFit/>
          </a:bodyPr>
          <a:lstStyle/>
          <a:p>
            <a:pPr marL="342900" lvl="0" indent="-342900" defTabSz="914016">
              <a:lnSpc>
                <a:spcPct val="90000"/>
              </a:lnSpc>
              <a:spcBef>
                <a:spcPts val="1800"/>
              </a:spcBef>
              <a:buSzPct val="90000"/>
              <a:buFont typeface="Arial" panose="020B0604020202020204" pitchFamily="34" charset="0"/>
              <a:buChar char="•"/>
            </a:pPr>
            <a:r>
              <a:rPr lang="en-US" sz="2400" dirty="0"/>
              <a:t>SDK allows customers to choose OS and hardware</a:t>
            </a:r>
          </a:p>
          <a:p>
            <a:pPr marL="342900" lvl="0" indent="-342900" defTabSz="914016">
              <a:lnSpc>
                <a:spcPct val="90000"/>
              </a:lnSpc>
              <a:spcBef>
                <a:spcPts val="1800"/>
              </a:spcBef>
              <a:buSzPct val="90000"/>
              <a:buFont typeface="Arial" panose="020B0604020202020204" pitchFamily="34" charset="0"/>
              <a:buChar char="•"/>
            </a:pPr>
            <a:r>
              <a:rPr lang="en-US" sz="2400" dirty="0"/>
              <a:t>SDK abstraction layer allows gateways to run on Windows AND Linux be powered by many different types of hardware</a:t>
            </a:r>
          </a:p>
          <a:p>
            <a:pPr marL="342900" lvl="0" indent="-342900" defTabSz="914016">
              <a:lnSpc>
                <a:spcPct val="90000"/>
              </a:lnSpc>
              <a:spcBef>
                <a:spcPts val="1800"/>
              </a:spcBef>
              <a:buSzPct val="90000"/>
              <a:buFont typeface="Arial" panose="020B0604020202020204" pitchFamily="34" charset="0"/>
              <a:buChar char="•"/>
            </a:pPr>
            <a:r>
              <a:rPr lang="en-US" sz="2400" dirty="0"/>
              <a:t>Modules are the brains of a gateway </a:t>
            </a:r>
          </a:p>
          <a:p>
            <a:pPr marL="342900" lvl="0" indent="-342900" defTabSz="914016">
              <a:lnSpc>
                <a:spcPct val="90000"/>
              </a:lnSpc>
              <a:spcBef>
                <a:spcPts val="1800"/>
              </a:spcBef>
              <a:buSzPct val="90000"/>
              <a:buFont typeface="Arial" panose="020B0604020202020204" pitchFamily="34" charset="0"/>
              <a:buChar char="•"/>
            </a:pPr>
            <a:r>
              <a:rPr lang="en-US" sz="2400" dirty="0"/>
              <a:t>Each module performs an action</a:t>
            </a:r>
          </a:p>
          <a:p>
            <a:pPr marL="342900" lvl="0" indent="-342900" defTabSz="914016">
              <a:lnSpc>
                <a:spcPct val="90000"/>
              </a:lnSpc>
              <a:spcBef>
                <a:spcPts val="1800"/>
              </a:spcBef>
              <a:buSzPct val="90000"/>
              <a:buFont typeface="Arial" panose="020B0604020202020204" pitchFamily="34" charset="0"/>
              <a:buChar char="•"/>
            </a:pPr>
            <a:r>
              <a:rPr lang="en-US" sz="2400" dirty="0"/>
              <a:t>Chain of modules can be thought of as a data processing pipeline, solving an end to end scenario</a:t>
            </a:r>
          </a:p>
        </p:txBody>
      </p:sp>
    </p:spTree>
    <p:extLst>
      <p:ext uri="{BB962C8B-B14F-4D97-AF65-F5344CB8AC3E}">
        <p14:creationId xmlns:p14="http://schemas.microsoft.com/office/powerpoint/2010/main" val="31740155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2" name="Rectangle 1"/>
          <p:cNvSpPr/>
          <p:nvPr/>
        </p:nvSpPr>
        <p:spPr bwMode="auto">
          <a:xfrm>
            <a:off x="0" y="0"/>
            <a:ext cx="964276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07432" y="3030969"/>
            <a:ext cx="9290750" cy="879793"/>
          </a:xfrm>
          <a:prstGeom prst="rect">
            <a:avLst/>
          </a:prstGeom>
        </p:spPr>
        <p:txBody>
          <a:bodyPr wrap="square">
            <a:spAutoFit/>
          </a:bodyPr>
          <a:lstStyle/>
          <a:p>
            <a:pPr lvl="0" defTabSz="914367" fontAlgn="base">
              <a:lnSpc>
                <a:spcPct val="90000"/>
              </a:lnSpc>
              <a:spcBef>
                <a:spcPct val="0"/>
              </a:spcBef>
              <a:spcAft>
                <a:spcPct val="0"/>
              </a:spcAft>
            </a:pPr>
            <a:r>
              <a:rPr lang="en-US" sz="5686" spc="-100" dirty="0">
                <a:ln w="3175">
                  <a:noFill/>
                </a:ln>
                <a:solidFill>
                  <a:schemeClr val="bg1">
                    <a:lumMod val="50000"/>
                  </a:schemeClr>
                </a:solidFill>
                <a:latin typeface="+mj-lt"/>
                <a:cs typeface="Segoe UI" pitchFamily="34" charset="0"/>
              </a:rPr>
              <a:t>Azure Stream Analytics</a:t>
            </a:r>
          </a:p>
        </p:txBody>
      </p:sp>
    </p:spTree>
    <p:extLst>
      <p:ext uri="{BB962C8B-B14F-4D97-AF65-F5344CB8AC3E}">
        <p14:creationId xmlns:p14="http://schemas.microsoft.com/office/powerpoint/2010/main" val="152964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ASA – Benefits</a:t>
            </a:r>
            <a:endParaRPr lang="en-NZ" dirty="0"/>
          </a:p>
        </p:txBody>
      </p:sp>
      <p:sp>
        <p:nvSpPr>
          <p:cNvPr id="4" name="Content Placeholder 3"/>
          <p:cNvSpPr>
            <a:spLocks noGrp="1"/>
          </p:cNvSpPr>
          <p:nvPr>
            <p:ph sz="quarter" idx="10"/>
          </p:nvPr>
        </p:nvSpPr>
        <p:spPr>
          <a:xfrm>
            <a:off x="269240" y="1664189"/>
            <a:ext cx="10757098" cy="4906070"/>
          </a:xfrm>
        </p:spPr>
        <p:txBody>
          <a:bodyPr/>
          <a:lstStyle/>
          <a:p>
            <a:pPr>
              <a:lnSpc>
                <a:spcPct val="100000"/>
              </a:lnSpc>
            </a:pPr>
            <a:r>
              <a:rPr lang="en-US" sz="3137" dirty="0">
                <a:latin typeface="+mj-lt"/>
              </a:rPr>
              <a:t>Allows event processing of large volumes of event </a:t>
            </a:r>
            <a:br>
              <a:rPr lang="en-US" sz="3137" dirty="0">
                <a:latin typeface="+mj-lt"/>
              </a:rPr>
            </a:br>
            <a:r>
              <a:rPr lang="en-US" sz="3137" dirty="0">
                <a:latin typeface="+mj-lt"/>
              </a:rPr>
              <a:t>data at high velocity</a:t>
            </a:r>
          </a:p>
          <a:p>
            <a:pPr>
              <a:lnSpc>
                <a:spcPct val="100000"/>
              </a:lnSpc>
            </a:pPr>
            <a:r>
              <a:rPr lang="en-US" sz="3137" dirty="0">
                <a:latin typeface="+mj-lt"/>
              </a:rPr>
              <a:t>Analysis is done as data arrives</a:t>
            </a:r>
          </a:p>
          <a:p>
            <a:pPr>
              <a:lnSpc>
                <a:spcPct val="100000"/>
              </a:lnSpc>
            </a:pPr>
            <a:r>
              <a:rPr lang="en-US" sz="3137" dirty="0">
                <a:latin typeface="+mj-lt"/>
              </a:rPr>
              <a:t>Declarative ‘SQL like’ query processing support </a:t>
            </a:r>
          </a:p>
          <a:p>
            <a:pPr>
              <a:lnSpc>
                <a:spcPct val="100000"/>
              </a:lnSpc>
            </a:pPr>
            <a:r>
              <a:rPr lang="en-US" sz="3137" dirty="0">
                <a:latin typeface="+mj-lt"/>
              </a:rPr>
              <a:t>High throughput, low latency processing</a:t>
            </a:r>
          </a:p>
          <a:p>
            <a:pPr>
              <a:lnSpc>
                <a:spcPct val="100000"/>
              </a:lnSpc>
            </a:pPr>
            <a:r>
              <a:rPr lang="en-US" sz="3137" dirty="0">
                <a:latin typeface="+mj-lt"/>
              </a:rPr>
              <a:t>Real-time stream computation options </a:t>
            </a:r>
          </a:p>
          <a:p>
            <a:pPr>
              <a:lnSpc>
                <a:spcPct val="100000"/>
              </a:lnSpc>
            </a:pPr>
            <a:r>
              <a:rPr lang="en-US" sz="3137" dirty="0">
                <a:latin typeface="+mj-lt"/>
              </a:rPr>
              <a:t>Enable rapid development</a:t>
            </a:r>
          </a:p>
          <a:p>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9653557" y="2813701"/>
            <a:ext cx="2381128" cy="1456690"/>
          </a:xfrm>
          <a:prstGeom prst="rect">
            <a:avLst/>
          </a:prstGeom>
        </p:spPr>
      </p:pic>
      <p:pic>
        <p:nvPicPr>
          <p:cNvPr id="6" name="Picture 5"/>
          <p:cNvPicPr>
            <a:picLocks noChangeAspect="1"/>
          </p:cNvPicPr>
          <p:nvPr/>
        </p:nvPicPr>
        <p:blipFill>
          <a:blip r:embed="rId4"/>
          <a:stretch>
            <a:fillRect/>
          </a:stretch>
        </p:blipFill>
        <p:spPr>
          <a:xfrm>
            <a:off x="8724451" y="4495920"/>
            <a:ext cx="2119671" cy="1372650"/>
          </a:xfrm>
          <a:prstGeom prst="rect">
            <a:avLst/>
          </a:prstGeom>
        </p:spPr>
      </p:pic>
      <p:pic>
        <p:nvPicPr>
          <p:cNvPr id="7" name="Picture 6"/>
          <p:cNvPicPr>
            <a:picLocks noChangeAspect="1"/>
          </p:cNvPicPr>
          <p:nvPr/>
        </p:nvPicPr>
        <p:blipFill>
          <a:blip r:embed="rId5"/>
          <a:stretch>
            <a:fillRect/>
          </a:stretch>
        </p:blipFill>
        <p:spPr>
          <a:xfrm>
            <a:off x="9142092" y="1336914"/>
            <a:ext cx="2147684" cy="1251260"/>
          </a:xfrm>
          <a:prstGeom prst="rect">
            <a:avLst/>
          </a:prstGeom>
        </p:spPr>
      </p:pic>
    </p:spTree>
    <p:extLst>
      <p:ext uri="{BB962C8B-B14F-4D97-AF65-F5344CB8AC3E}">
        <p14:creationId xmlns:p14="http://schemas.microsoft.com/office/powerpoint/2010/main" val="237341986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Inputs</a:t>
            </a:r>
            <a:endParaRPr lang="en-NZ" dirty="0"/>
          </a:p>
        </p:txBody>
      </p:sp>
      <p:sp>
        <p:nvSpPr>
          <p:cNvPr id="3" name="Content Placeholder 2"/>
          <p:cNvSpPr>
            <a:spLocks noGrp="1"/>
          </p:cNvSpPr>
          <p:nvPr>
            <p:ph sz="quarter" idx="10"/>
          </p:nvPr>
        </p:nvSpPr>
        <p:spPr>
          <a:xfrm>
            <a:off x="268928" y="1694748"/>
            <a:ext cx="10757098" cy="4869863"/>
          </a:xfrm>
        </p:spPr>
        <p:txBody>
          <a:bodyPr/>
          <a:lstStyle/>
          <a:p>
            <a:pPr marL="0" indent="0">
              <a:buNone/>
            </a:pPr>
            <a:r>
              <a:rPr lang="en-NZ" b="1" dirty="0"/>
              <a:t>Data stream inputs</a:t>
            </a:r>
          </a:p>
          <a:p>
            <a:pPr lvl="1"/>
            <a:r>
              <a:rPr lang="en-NZ" b="1" dirty="0"/>
              <a:t>Event Hub: </a:t>
            </a:r>
            <a:r>
              <a:rPr lang="en-US" dirty="0"/>
              <a:t>Feed events into Azure in real time, and Stream Analytics jobs can process them</a:t>
            </a:r>
          </a:p>
          <a:p>
            <a:pPr lvl="1"/>
            <a:r>
              <a:rPr lang="en-US" b="1" dirty="0"/>
              <a:t>IoT Hub: </a:t>
            </a:r>
            <a:r>
              <a:rPr lang="en-US" dirty="0"/>
              <a:t>Stream information collected from connected devices directly into a streaming analytics job</a:t>
            </a:r>
          </a:p>
          <a:p>
            <a:pPr lvl="1"/>
            <a:r>
              <a:rPr lang="en-US" b="1" dirty="0"/>
              <a:t>Blob Storage: </a:t>
            </a:r>
            <a:r>
              <a:rPr lang="en-US" dirty="0"/>
              <a:t>Can be used as an input source for ingesting bulk data </a:t>
            </a:r>
          </a:p>
          <a:p>
            <a:pPr marL="0" indent="0">
              <a:buNone/>
            </a:pPr>
            <a:r>
              <a:rPr lang="en-NZ" b="1" dirty="0"/>
              <a:t>Reference Data</a:t>
            </a:r>
          </a:p>
          <a:p>
            <a:pPr lvl="1"/>
            <a:r>
              <a:rPr lang="en-NZ" dirty="0"/>
              <a:t>Static or slow changing used for performing look-ups</a:t>
            </a:r>
          </a:p>
          <a:p>
            <a:pPr lvl="1"/>
            <a:r>
              <a:rPr lang="en-NZ" dirty="0"/>
              <a:t>Azure Blob Storage is the only supported reference input</a:t>
            </a:r>
          </a:p>
          <a:p>
            <a:pPr lvl="1"/>
            <a:r>
              <a:rPr lang="en-NZ" dirty="0"/>
              <a:t>Source blobs limited to 50MB in size</a:t>
            </a:r>
          </a:p>
          <a:p>
            <a:pPr marL="0" indent="0">
              <a:buNone/>
            </a:pPr>
            <a:r>
              <a:rPr lang="en-NZ" b="1" dirty="0"/>
              <a:t>Input Data Types</a:t>
            </a:r>
          </a:p>
          <a:p>
            <a:pPr lvl="1"/>
            <a:r>
              <a:rPr lang="en-NZ" dirty="0"/>
              <a:t>CSV, JSON and Avro Serialized</a:t>
            </a:r>
          </a:p>
        </p:txBody>
      </p:sp>
    </p:spTree>
    <p:extLst>
      <p:ext uri="{BB962C8B-B14F-4D97-AF65-F5344CB8AC3E}">
        <p14:creationId xmlns:p14="http://schemas.microsoft.com/office/powerpoint/2010/main" val="24359654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Queries</a:t>
            </a:r>
            <a:endParaRPr lang="en-NZ" dirty="0"/>
          </a:p>
        </p:txBody>
      </p:sp>
      <p:sp>
        <p:nvSpPr>
          <p:cNvPr id="3" name="Content Placeholder 2"/>
          <p:cNvSpPr>
            <a:spLocks noGrp="1"/>
          </p:cNvSpPr>
          <p:nvPr>
            <p:ph sz="quarter" idx="10"/>
          </p:nvPr>
        </p:nvSpPr>
        <p:spPr>
          <a:xfrm>
            <a:off x="269241" y="1701658"/>
            <a:ext cx="7065782" cy="4537964"/>
          </a:xfrm>
        </p:spPr>
        <p:txBody>
          <a:bodyPr/>
          <a:lstStyle/>
          <a:p>
            <a:r>
              <a:rPr lang="en-US" sz="2353" dirty="0"/>
              <a:t>Performs transformations and computations over streams of events</a:t>
            </a:r>
          </a:p>
          <a:p>
            <a:r>
              <a:rPr lang="en-US" sz="2353" dirty="0"/>
              <a:t>Stream Analytics Query Language</a:t>
            </a:r>
          </a:p>
          <a:p>
            <a:pPr lvl="1"/>
            <a:r>
              <a:rPr lang="en-US" sz="1961" i="1" dirty="0"/>
              <a:t>Subset of T-SQL syntax</a:t>
            </a:r>
          </a:p>
          <a:p>
            <a:r>
              <a:rPr lang="en-US" sz="2353" dirty="0"/>
              <a:t>Multiple built-in functions</a:t>
            </a:r>
          </a:p>
          <a:p>
            <a:r>
              <a:rPr lang="en-US" sz="2353" dirty="0"/>
              <a:t>Supports multiple data types as well as complex</a:t>
            </a:r>
          </a:p>
          <a:p>
            <a:r>
              <a:rPr lang="en-US" sz="2353" dirty="0"/>
              <a:t>3 types of windowing</a:t>
            </a:r>
          </a:p>
          <a:p>
            <a:pPr lvl="1"/>
            <a:r>
              <a:rPr lang="en-US" sz="1961" i="1" dirty="0"/>
              <a:t>Tumbling</a:t>
            </a:r>
          </a:p>
          <a:p>
            <a:pPr lvl="1"/>
            <a:r>
              <a:rPr lang="en-US" sz="1961" i="1" dirty="0"/>
              <a:t>Hopping </a:t>
            </a:r>
          </a:p>
          <a:p>
            <a:pPr lvl="1"/>
            <a:r>
              <a:rPr lang="en-US" sz="1961" i="1" dirty="0"/>
              <a:t>Sliding</a:t>
            </a:r>
          </a:p>
          <a:p>
            <a:r>
              <a:rPr lang="en-US" sz="2353" dirty="0"/>
              <a:t>Queries can be created via Azure Portal or via API calls</a:t>
            </a:r>
          </a:p>
        </p:txBody>
      </p:sp>
      <p:pic>
        <p:nvPicPr>
          <p:cNvPr id="5" name="Picture 4"/>
          <p:cNvPicPr>
            <a:picLocks noChangeAspect="1"/>
          </p:cNvPicPr>
          <p:nvPr/>
        </p:nvPicPr>
        <p:blipFill>
          <a:blip r:embed="rId3"/>
          <a:stretch>
            <a:fillRect/>
          </a:stretch>
        </p:blipFill>
        <p:spPr>
          <a:xfrm>
            <a:off x="7335022" y="1701657"/>
            <a:ext cx="4587740" cy="4327768"/>
          </a:xfrm>
          <a:prstGeom prst="rect">
            <a:avLst/>
          </a:prstGeom>
        </p:spPr>
      </p:pic>
    </p:spTree>
    <p:extLst>
      <p:ext uri="{BB962C8B-B14F-4D97-AF65-F5344CB8AC3E}">
        <p14:creationId xmlns:p14="http://schemas.microsoft.com/office/powerpoint/2010/main" val="39810999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42821" y="1114213"/>
            <a:ext cx="11191695" cy="4145965"/>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kern="0" dirty="0">
                  <a:solidFill>
                    <a:srgbClr val="FFFFFF"/>
                  </a:solidFill>
                  <a:latin typeface="Segoe UI Light"/>
                </a:rPr>
                <a:t>25 BILLION</a:t>
              </a:r>
              <a:br>
                <a:rPr lang="en-US" sz="2353" kern="0" dirty="0">
                  <a:solidFill>
                    <a:srgbClr val="FFFFFF"/>
                  </a:solidFill>
                </a:rPr>
              </a:br>
              <a:r>
                <a:rPr lang="en-US" sz="4313" kern="0" dirty="0">
                  <a:solidFill>
                    <a:srgbClr val="FFFFFF"/>
                  </a:solidFill>
                </a:rPr>
                <a:t>Connected “things”</a:t>
              </a:r>
              <a:br>
                <a:rPr lang="en-US" sz="4313" kern="0" dirty="0">
                  <a:solidFill>
                    <a:srgbClr val="FFFFFF"/>
                  </a:solidFill>
                </a:rPr>
              </a:br>
              <a:r>
                <a:rPr lang="en-US" sz="4313" kern="0" dirty="0">
                  <a:solidFill>
                    <a:srgbClr val="FFFFFF"/>
                  </a:solidFill>
                </a:rPr>
                <a:t>will be in use by </a:t>
              </a:r>
              <a:r>
                <a:rPr lang="en-US" sz="4313" b="1" kern="0" dirty="0">
                  <a:solidFill>
                    <a:srgbClr val="FFFFFF"/>
                  </a:solidFill>
                </a:rPr>
                <a:t>2020</a:t>
              </a:r>
              <a:endParaRPr lang="en-US" sz="4313" kern="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79285" tIns="143428" rIns="179285" bIns="143428" rtlCol="0">
              <a:spAutoFit/>
            </a:bodyPr>
            <a:lstStyle/>
            <a:p>
              <a:pPr algn="r" defTabSz="896386">
                <a:lnSpc>
                  <a:spcPct val="90000"/>
                </a:lnSpc>
              </a:pPr>
              <a:r>
                <a:rPr lang="en-US" sz="1765" b="1" kern="0" dirty="0">
                  <a:solidFill>
                    <a:srgbClr val="FFFFFF"/>
                  </a:solidFill>
                  <a:cs typeface="Segoe UI"/>
                </a:rPr>
                <a:t>Gartner</a:t>
              </a:r>
              <a:endParaRPr lang="en-US" sz="1765" kern="0" dirty="0">
                <a:solidFill>
                  <a:srgbClr val="FFFFFF"/>
                </a:solidFill>
                <a:cs typeface="Segoe UI"/>
              </a:endParaRPr>
            </a:p>
          </p:txBody>
        </p:sp>
      </p:grpSp>
      <p:grpSp>
        <p:nvGrpSpPr>
          <p:cNvPr id="163" name="Group 162"/>
          <p:cNvGrpSpPr/>
          <p:nvPr/>
        </p:nvGrpSpPr>
        <p:grpSpPr>
          <a:xfrm>
            <a:off x="542821" y="1114213"/>
            <a:ext cx="11323558" cy="4145965"/>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kern="0" dirty="0">
                  <a:solidFill>
                    <a:srgbClr val="FFFFFF"/>
                  </a:solidFill>
                  <a:latin typeface="Segoe UI Light"/>
                </a:rPr>
                <a:t>$7.2 TRILLION</a:t>
              </a:r>
              <a:br>
                <a:rPr lang="en-US" sz="9411" kern="0" dirty="0">
                  <a:solidFill>
                    <a:srgbClr val="FFFFFF"/>
                  </a:solidFill>
                  <a:latin typeface="Segoe UI Light"/>
                </a:rPr>
              </a:br>
              <a:r>
                <a:rPr lang="en-US" sz="3921" kern="0" dirty="0">
                  <a:solidFill>
                    <a:srgbClr val="FFFFFF"/>
                  </a:solidFill>
                </a:rPr>
                <a:t>worldwide market for IoT solutions</a:t>
              </a:r>
              <a:br>
                <a:rPr lang="en-US" sz="3921" kern="0" dirty="0">
                  <a:solidFill>
                    <a:srgbClr val="FFFFFF"/>
                  </a:solidFill>
                </a:rPr>
              </a:br>
              <a:r>
                <a:rPr lang="en-US" sz="3921" kern="0" dirty="0">
                  <a:solidFill>
                    <a:srgbClr val="FFFFFF"/>
                  </a:solidFill>
                </a:rPr>
                <a:t>by 2020</a:t>
              </a:r>
              <a:endParaRPr lang="en-US" sz="3921" kern="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79285" tIns="143428" rIns="179285" bIns="143428" rtlCol="0">
              <a:spAutoFit/>
            </a:bodyPr>
            <a:lstStyle/>
            <a:p>
              <a:pPr defTabSz="896386"/>
              <a:r>
                <a:rPr lang="en-US" sz="1765" b="1" kern="0" dirty="0">
                  <a:solidFill>
                    <a:srgbClr val="FFFFFF"/>
                  </a:solidFill>
                  <a:cs typeface="Segoe UI"/>
                </a:rPr>
                <a:t>IDC: </a:t>
              </a:r>
              <a:r>
                <a:rPr lang="en-US" sz="1372" kern="0" dirty="0">
                  <a:solidFill>
                    <a:srgbClr val="FFFFFF"/>
                  </a:solidFill>
                </a:rPr>
                <a:t>Worldwide and Regional Internet of Things (IoT) 2014–2020 Forecast</a:t>
              </a:r>
              <a:endParaRPr lang="en-US" sz="1372" kern="0" dirty="0">
                <a:solidFill>
                  <a:srgbClr val="FFFFFF"/>
                </a:solidFill>
                <a:cs typeface="Segoe UI"/>
              </a:endParaRPr>
            </a:p>
          </p:txBody>
        </p:sp>
      </p:grpSp>
    </p:spTree>
    <p:extLst>
      <p:ext uri="{BB962C8B-B14F-4D97-AF65-F5344CB8AC3E}">
        <p14:creationId xmlns:p14="http://schemas.microsoft.com/office/powerpoint/2010/main" val="1860019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ASA - Outputs</a:t>
            </a:r>
            <a:endParaRPr lang="en-NZ" dirty="0"/>
          </a:p>
        </p:txBody>
      </p:sp>
      <p:sp>
        <p:nvSpPr>
          <p:cNvPr id="3" name="Content Placeholder 2"/>
          <p:cNvSpPr>
            <a:spLocks noGrp="1"/>
          </p:cNvSpPr>
          <p:nvPr>
            <p:ph sz="quarter" idx="10"/>
          </p:nvPr>
        </p:nvSpPr>
        <p:spPr>
          <a:xfrm>
            <a:off x="269240" y="1664188"/>
            <a:ext cx="10757098" cy="4890984"/>
          </a:xfrm>
        </p:spPr>
        <p:txBody>
          <a:bodyPr/>
          <a:lstStyle/>
          <a:p>
            <a:r>
              <a:rPr lang="en-US" dirty="0"/>
              <a:t>Multiple options for storing output and viewing analysis results</a:t>
            </a:r>
            <a:br>
              <a:rPr lang="en-US" dirty="0"/>
            </a:br>
            <a:r>
              <a:rPr lang="en-US" dirty="0"/>
              <a:t>Route to one or more outputs</a:t>
            </a:r>
          </a:p>
          <a:p>
            <a:r>
              <a:rPr lang="en-US" dirty="0"/>
              <a:t>Flexibility in the consumption and storage of the job output for data warehousing and other purposes</a:t>
            </a:r>
          </a:p>
          <a:p>
            <a:pPr marL="0" indent="0">
              <a:buNone/>
            </a:pPr>
            <a:r>
              <a:rPr lang="en-US" b="1" dirty="0"/>
              <a:t>Available Outputs:</a:t>
            </a:r>
          </a:p>
          <a:p>
            <a:pPr lvl="1"/>
            <a:r>
              <a:rPr lang="en-NZ" dirty="0"/>
              <a:t>SQL Database</a:t>
            </a:r>
          </a:p>
          <a:p>
            <a:pPr lvl="1"/>
            <a:r>
              <a:rPr lang="en-NZ" dirty="0"/>
              <a:t>Blob Storage</a:t>
            </a:r>
          </a:p>
          <a:p>
            <a:pPr lvl="1"/>
            <a:r>
              <a:rPr lang="en-NZ" dirty="0"/>
              <a:t>Event Hub</a:t>
            </a:r>
          </a:p>
          <a:p>
            <a:pPr lvl="1"/>
            <a:r>
              <a:rPr lang="en-NZ" dirty="0"/>
              <a:t>Power BI</a:t>
            </a:r>
          </a:p>
          <a:p>
            <a:pPr lvl="1"/>
            <a:r>
              <a:rPr lang="en-NZ" dirty="0"/>
              <a:t>Table Storage</a:t>
            </a:r>
          </a:p>
          <a:p>
            <a:pPr lvl="1"/>
            <a:r>
              <a:rPr lang="en-NZ" dirty="0"/>
              <a:t>Service Bus Queues and Topics</a:t>
            </a:r>
          </a:p>
          <a:p>
            <a:pPr lvl="1"/>
            <a:r>
              <a:rPr lang="en-NZ" dirty="0"/>
              <a:t>Document DB</a:t>
            </a:r>
          </a:p>
        </p:txBody>
      </p:sp>
    </p:spTree>
    <p:extLst>
      <p:ext uri="{BB962C8B-B14F-4D97-AF65-F5344CB8AC3E}">
        <p14:creationId xmlns:p14="http://schemas.microsoft.com/office/powerpoint/2010/main" val="19119632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2" name="Rectangle 1"/>
          <p:cNvSpPr/>
          <p:nvPr/>
        </p:nvSpPr>
        <p:spPr bwMode="auto">
          <a:xfrm>
            <a:off x="0" y="0"/>
            <a:ext cx="964276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07432" y="3030969"/>
            <a:ext cx="9290750" cy="879793"/>
          </a:xfrm>
          <a:prstGeom prst="rect">
            <a:avLst/>
          </a:prstGeom>
        </p:spPr>
        <p:txBody>
          <a:bodyPr wrap="square">
            <a:spAutoFit/>
          </a:bodyPr>
          <a:lstStyle/>
          <a:p>
            <a:pPr lvl="0" defTabSz="914367" fontAlgn="base">
              <a:lnSpc>
                <a:spcPct val="90000"/>
              </a:lnSpc>
              <a:spcBef>
                <a:spcPct val="0"/>
              </a:spcBef>
              <a:spcAft>
                <a:spcPct val="0"/>
              </a:spcAft>
            </a:pPr>
            <a:r>
              <a:rPr lang="en-US" sz="5686" spc="-100" dirty="0">
                <a:ln w="3175">
                  <a:noFill/>
                </a:ln>
                <a:solidFill>
                  <a:schemeClr val="bg1">
                    <a:lumMod val="50000"/>
                  </a:schemeClr>
                </a:solidFill>
                <a:latin typeface="+mj-lt"/>
                <a:cs typeface="Segoe UI" pitchFamily="34" charset="0"/>
              </a:rPr>
              <a:t>Tools and Demo</a:t>
            </a:r>
          </a:p>
        </p:txBody>
      </p:sp>
    </p:spTree>
    <p:extLst>
      <p:ext uri="{BB962C8B-B14F-4D97-AF65-F5344CB8AC3E}">
        <p14:creationId xmlns:p14="http://schemas.microsoft.com/office/powerpoint/2010/main" val="64281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4" name="Rectangle 3"/>
          <p:cNvSpPr/>
          <p:nvPr/>
        </p:nvSpPr>
        <p:spPr>
          <a:xfrm>
            <a:off x="0" y="3052915"/>
            <a:ext cx="12192000" cy="2003625"/>
          </a:xfrm>
          <a:prstGeom prst="rect">
            <a:avLst/>
          </a:prstGeom>
        </p:spPr>
        <p:txBody>
          <a:bodyPr wrap="square">
            <a:spAutoFit/>
          </a:bodyPr>
          <a:lstStyle/>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Module 2 (DEMO):</a:t>
            </a:r>
          </a:p>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Using Node-RED as Gateway</a:t>
            </a:r>
            <a:endParaRPr lang="en-US" sz="4200" dirty="0">
              <a:solidFill>
                <a:srgbClr val="FFFFFF"/>
              </a:solidFill>
              <a:latin typeface="+mj-lt"/>
              <a:ea typeface="Segoe UI" pitchFamily="34" charset="0"/>
              <a:cs typeface="Segoe UI" pitchFamily="34" charset="0"/>
            </a:endParaRPr>
          </a:p>
          <a:p>
            <a:pPr lvl="0" defTabSz="932472" fontAlgn="base">
              <a:lnSpc>
                <a:spcPct val="90000"/>
              </a:lnSpc>
              <a:spcBef>
                <a:spcPct val="0"/>
              </a:spcBef>
              <a:spcAft>
                <a:spcPct val="0"/>
              </a:spcAft>
            </a:pPr>
            <a:r>
              <a:rPr lang="en-US" sz="4200" dirty="0">
                <a:solidFill>
                  <a:srgbClr val="FFFFFF"/>
                </a:solidFill>
                <a:latin typeface="+mj-lt"/>
                <a:ea typeface="Segoe UI" pitchFamily="34" charset="0"/>
                <a:cs typeface="Segoe UI" pitchFamily="34" charset="0"/>
              </a:rPr>
              <a:t>(Quick Prototyping)</a:t>
            </a:r>
          </a:p>
        </p:txBody>
      </p:sp>
    </p:spTree>
    <p:extLst>
      <p:ext uri="{BB962C8B-B14F-4D97-AF65-F5344CB8AC3E}">
        <p14:creationId xmlns:p14="http://schemas.microsoft.com/office/powerpoint/2010/main" val="234591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p:cNvSpPr>
            <a:spLocks noChangeAspect="1"/>
          </p:cNvSpPr>
          <p:nvPr/>
        </p:nvSpPr>
        <p:spPr bwMode="black">
          <a:xfrm>
            <a:off x="4532796" y="1241005"/>
            <a:ext cx="7449434" cy="441466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lumMod val="40000"/>
              <a:lumOff val="6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896386">
              <a:lnSpc>
                <a:spcPct val="80000"/>
              </a:lnSpc>
            </a:pPr>
            <a:endParaRPr lang="en-US" sz="4313" kern="0" spc="-147" dirty="0">
              <a:solidFill>
                <a:srgbClr val="FFFFFF"/>
              </a:solidFill>
              <a:latin typeface="Segoe UI Light"/>
            </a:endParaRPr>
          </a:p>
        </p:txBody>
      </p:sp>
      <p:sp>
        <p:nvSpPr>
          <p:cNvPr id="4" name="Title 1"/>
          <p:cNvSpPr>
            <a:spLocks noGrp="1"/>
          </p:cNvSpPr>
          <p:nvPr>
            <p:ph type="title"/>
          </p:nvPr>
        </p:nvSpPr>
        <p:spPr>
          <a:xfrm>
            <a:off x="268928" y="291103"/>
            <a:ext cx="11653834" cy="896518"/>
          </a:xfrm>
        </p:spPr>
        <p:txBody>
          <a:bodyPr/>
          <a:lstStyle/>
          <a:p>
            <a:r>
              <a:rPr lang="en-US" dirty="0"/>
              <a:t>Demo Architecture</a:t>
            </a:r>
            <a:endParaRPr lang="en-NZ" dirty="0"/>
          </a:p>
        </p:txBody>
      </p:sp>
      <p:sp>
        <p:nvSpPr>
          <p:cNvPr id="5" name="Rectangle: Rounded Corners 4"/>
          <p:cNvSpPr/>
          <p:nvPr/>
        </p:nvSpPr>
        <p:spPr bwMode="auto">
          <a:xfrm>
            <a:off x="305117" y="2129424"/>
            <a:ext cx="1454885" cy="813601"/>
          </a:xfrm>
          <a:prstGeom prst="roundRect">
            <a:avLst/>
          </a:prstGeom>
          <a:solidFill>
            <a:schemeClr val="bg1"/>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2">
                    <a:lumMod val="10000"/>
                  </a:schemeClr>
                </a:solidFill>
                <a:ea typeface="Segoe UI" pitchFamily="34" charset="0"/>
                <a:cs typeface="Segoe UI" pitchFamily="34" charset="0"/>
              </a:rPr>
              <a:t>Power Meter</a:t>
            </a:r>
          </a:p>
          <a:p>
            <a:pPr algn="ctr" defTabSz="932472" fontAlgn="base">
              <a:lnSpc>
                <a:spcPct val="90000"/>
              </a:lnSpc>
              <a:spcBef>
                <a:spcPct val="0"/>
              </a:spcBef>
              <a:spcAft>
                <a:spcPct val="0"/>
              </a:spcAft>
            </a:pPr>
            <a:r>
              <a:rPr lang="en-US" sz="1200" dirty="0">
                <a:solidFill>
                  <a:schemeClr val="bg2">
                    <a:lumMod val="10000"/>
                  </a:schemeClr>
                </a:solidFill>
                <a:ea typeface="Segoe UI" pitchFamily="34" charset="0"/>
                <a:cs typeface="Segoe UI" pitchFamily="34" charset="0"/>
              </a:rPr>
              <a:t>And</a:t>
            </a:r>
          </a:p>
          <a:p>
            <a:pPr algn="ctr" defTabSz="932472" fontAlgn="base">
              <a:lnSpc>
                <a:spcPct val="90000"/>
              </a:lnSpc>
              <a:spcBef>
                <a:spcPct val="0"/>
              </a:spcBef>
              <a:spcAft>
                <a:spcPct val="0"/>
              </a:spcAft>
            </a:pPr>
            <a:r>
              <a:rPr lang="en-US" sz="1200" dirty="0">
                <a:solidFill>
                  <a:schemeClr val="bg2">
                    <a:lumMod val="10000"/>
                  </a:schemeClr>
                </a:solidFill>
                <a:ea typeface="Segoe UI" pitchFamily="34" charset="0"/>
                <a:cs typeface="Segoe UI" pitchFamily="34" charset="0"/>
              </a:rPr>
              <a:t>Controller</a:t>
            </a:r>
          </a:p>
        </p:txBody>
      </p:sp>
      <p:sp>
        <p:nvSpPr>
          <p:cNvPr id="6" name="Rectangle: Rounded Corners 5"/>
          <p:cNvSpPr/>
          <p:nvPr/>
        </p:nvSpPr>
        <p:spPr bwMode="auto">
          <a:xfrm>
            <a:off x="319657" y="4325709"/>
            <a:ext cx="1411117" cy="727524"/>
          </a:xfrm>
          <a:prstGeom prst="roundRect">
            <a:avLst/>
          </a:prstGeom>
          <a:solidFill>
            <a:schemeClr val="bg1"/>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2">
                    <a:lumMod val="10000"/>
                  </a:schemeClr>
                </a:solidFill>
                <a:ea typeface="Segoe UI" pitchFamily="34" charset="0"/>
                <a:cs typeface="Segoe UI" pitchFamily="34" charset="0"/>
              </a:rPr>
              <a:t>Temperature Meter</a:t>
            </a:r>
          </a:p>
        </p:txBody>
      </p:sp>
      <p:sp>
        <p:nvSpPr>
          <p:cNvPr id="7" name="Rectangle 6"/>
          <p:cNvSpPr/>
          <p:nvPr/>
        </p:nvSpPr>
        <p:spPr bwMode="auto">
          <a:xfrm>
            <a:off x="2421171" y="2129424"/>
            <a:ext cx="1319497" cy="8143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DELTA</a:t>
            </a:r>
          </a:p>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PLC</a:t>
            </a:r>
          </a:p>
        </p:txBody>
      </p:sp>
      <p:sp>
        <p:nvSpPr>
          <p:cNvPr id="10" name="TextBox 9"/>
          <p:cNvSpPr txBox="1"/>
          <p:nvPr/>
        </p:nvSpPr>
        <p:spPr>
          <a:xfrm>
            <a:off x="491988" y="3585416"/>
            <a:ext cx="1514171" cy="461665"/>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1200" dirty="0">
                <a:solidFill>
                  <a:schemeClr val="bg2">
                    <a:lumMod val="10000"/>
                  </a:schemeClr>
                </a:solidFill>
              </a:rPr>
              <a:t>RJ485 (2-Wire)</a:t>
            </a:r>
          </a:p>
        </p:txBody>
      </p:sp>
      <p:sp>
        <p:nvSpPr>
          <p:cNvPr id="11" name="TextBox 10"/>
          <p:cNvSpPr txBox="1"/>
          <p:nvPr/>
        </p:nvSpPr>
        <p:spPr>
          <a:xfrm>
            <a:off x="349489" y="3217505"/>
            <a:ext cx="1366139" cy="461665"/>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1200" dirty="0">
                <a:solidFill>
                  <a:schemeClr val="bg2">
                    <a:lumMod val="10000"/>
                  </a:schemeClr>
                </a:solidFill>
              </a:rPr>
              <a:t>Modbus ASCII</a:t>
            </a:r>
          </a:p>
        </p:txBody>
      </p:sp>
      <p:sp>
        <p:nvSpPr>
          <p:cNvPr id="12" name="Rectangle 11"/>
          <p:cNvSpPr/>
          <p:nvPr/>
        </p:nvSpPr>
        <p:spPr bwMode="auto">
          <a:xfrm>
            <a:off x="2345107" y="4331995"/>
            <a:ext cx="1395561" cy="71495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Delta</a:t>
            </a:r>
          </a:p>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Protocol Translator</a:t>
            </a:r>
          </a:p>
        </p:txBody>
      </p:sp>
      <p:sp>
        <p:nvSpPr>
          <p:cNvPr id="15" name="TextBox 14"/>
          <p:cNvSpPr txBox="1"/>
          <p:nvPr/>
        </p:nvSpPr>
        <p:spPr>
          <a:xfrm>
            <a:off x="1892470" y="3691562"/>
            <a:ext cx="1320829"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1200" dirty="0">
                <a:solidFill>
                  <a:schemeClr val="bg2">
                    <a:lumMod val="10000"/>
                  </a:schemeClr>
                </a:solidFill>
              </a:rPr>
              <a:t>RJ485 (2-Wire)</a:t>
            </a:r>
          </a:p>
        </p:txBody>
      </p:sp>
      <p:sp>
        <p:nvSpPr>
          <p:cNvPr id="16" name="TextBox 15"/>
          <p:cNvSpPr txBox="1"/>
          <p:nvPr/>
        </p:nvSpPr>
        <p:spPr>
          <a:xfrm>
            <a:off x="890685" y="5550388"/>
            <a:ext cx="1208977"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Modbus RTU</a:t>
            </a:r>
          </a:p>
        </p:txBody>
      </p:sp>
      <p:sp>
        <p:nvSpPr>
          <p:cNvPr id="20" name="Rectangle: Rounded Corners 19"/>
          <p:cNvSpPr/>
          <p:nvPr/>
        </p:nvSpPr>
        <p:spPr bwMode="auto">
          <a:xfrm>
            <a:off x="4598884" y="3123284"/>
            <a:ext cx="1407381" cy="100981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NODE-RED Gateway</a:t>
            </a:r>
          </a:p>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(Linux Based)</a:t>
            </a:r>
          </a:p>
        </p:txBody>
      </p:sp>
      <p:sp>
        <p:nvSpPr>
          <p:cNvPr id="59" name="Rectangle 58"/>
          <p:cNvSpPr/>
          <p:nvPr/>
        </p:nvSpPr>
        <p:spPr bwMode="auto">
          <a:xfrm>
            <a:off x="6555469" y="3221018"/>
            <a:ext cx="1319497" cy="8143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Azure IoT Hub</a:t>
            </a:r>
          </a:p>
        </p:txBody>
      </p:sp>
      <p:sp>
        <p:nvSpPr>
          <p:cNvPr id="63" name="Rectangle 62"/>
          <p:cNvSpPr/>
          <p:nvPr/>
        </p:nvSpPr>
        <p:spPr bwMode="auto">
          <a:xfrm>
            <a:off x="8447532" y="3221018"/>
            <a:ext cx="1319497" cy="8143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Azure Seam Analytics</a:t>
            </a:r>
          </a:p>
        </p:txBody>
      </p:sp>
      <p:sp>
        <p:nvSpPr>
          <p:cNvPr id="64" name="Rectangle 63"/>
          <p:cNvSpPr/>
          <p:nvPr/>
        </p:nvSpPr>
        <p:spPr bwMode="auto">
          <a:xfrm>
            <a:off x="8447532" y="4476218"/>
            <a:ext cx="1319497" cy="8143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Azure Blob</a:t>
            </a:r>
          </a:p>
        </p:txBody>
      </p:sp>
      <p:sp>
        <p:nvSpPr>
          <p:cNvPr id="65" name="Rectangle 64"/>
          <p:cNvSpPr/>
          <p:nvPr/>
        </p:nvSpPr>
        <p:spPr bwMode="auto">
          <a:xfrm>
            <a:off x="10422050" y="3238819"/>
            <a:ext cx="1319497" cy="8143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bg2">
                    <a:lumMod val="10000"/>
                  </a:schemeClr>
                </a:solidFill>
                <a:ea typeface="Segoe UI" pitchFamily="34" charset="0"/>
                <a:cs typeface="Segoe UI" pitchFamily="34" charset="0"/>
              </a:rPr>
              <a:t>Power BI</a:t>
            </a:r>
          </a:p>
        </p:txBody>
      </p:sp>
      <p:cxnSp>
        <p:nvCxnSpPr>
          <p:cNvPr id="86" name="Straight Arrow Connector 85"/>
          <p:cNvCxnSpPr>
            <a:cxnSpLocks/>
            <a:stCxn id="6" idx="3"/>
            <a:endCxn id="12" idx="1"/>
          </p:cNvCxnSpPr>
          <p:nvPr/>
        </p:nvCxnSpPr>
        <p:spPr>
          <a:xfrm>
            <a:off x="1730774" y="4689471"/>
            <a:ext cx="614333"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3"/>
            <a:endCxn id="7" idx="1"/>
          </p:cNvCxnSpPr>
          <p:nvPr/>
        </p:nvCxnSpPr>
        <p:spPr>
          <a:xfrm>
            <a:off x="1760002" y="2536225"/>
            <a:ext cx="661169" cy="3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p:cNvCxnSpPr>
            <a:cxnSpLocks/>
          </p:cNvCxnSpPr>
          <p:nvPr/>
        </p:nvCxnSpPr>
        <p:spPr>
          <a:xfrm>
            <a:off x="3740668" y="2471284"/>
            <a:ext cx="858216" cy="1142396"/>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p:cNvCxnSpPr>
            <a:cxnSpLocks/>
          </p:cNvCxnSpPr>
          <p:nvPr/>
        </p:nvCxnSpPr>
        <p:spPr>
          <a:xfrm flipV="1">
            <a:off x="3740668" y="3722535"/>
            <a:ext cx="858216" cy="1010479"/>
          </a:xfrm>
          <a:prstGeom prst="bentConnector3">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p:cNvCxnSpPr>
            <a:stCxn id="20" idx="3"/>
            <a:endCxn id="59" idx="1"/>
          </p:cNvCxnSpPr>
          <p:nvPr/>
        </p:nvCxnSpPr>
        <p:spPr>
          <a:xfrm flipV="1">
            <a:off x="6006265" y="3628191"/>
            <a:ext cx="549204" cy="1"/>
          </a:xfrm>
          <a:prstGeom prst="bentConnector3">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9" idx="3"/>
            <a:endCxn id="63" idx="1"/>
          </p:cNvCxnSpPr>
          <p:nvPr/>
        </p:nvCxnSpPr>
        <p:spPr>
          <a:xfrm>
            <a:off x="7874966" y="3628191"/>
            <a:ext cx="57256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Arrow: Right 113"/>
          <p:cNvSpPr/>
          <p:nvPr/>
        </p:nvSpPr>
        <p:spPr bwMode="auto">
          <a:xfrm rot="5400000">
            <a:off x="8951251" y="4145201"/>
            <a:ext cx="312057" cy="25021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2">
                  <a:lumMod val="10000"/>
                </a:schemeClr>
              </a:solidFill>
              <a:ea typeface="Segoe UI" pitchFamily="34" charset="0"/>
              <a:cs typeface="Segoe UI" pitchFamily="34" charset="0"/>
            </a:endParaRPr>
          </a:p>
        </p:txBody>
      </p:sp>
      <p:sp>
        <p:nvSpPr>
          <p:cNvPr id="115" name="Arrow: Right 114"/>
          <p:cNvSpPr/>
          <p:nvPr/>
        </p:nvSpPr>
        <p:spPr bwMode="auto">
          <a:xfrm>
            <a:off x="9932195" y="3546085"/>
            <a:ext cx="312057" cy="25021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2">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25780230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4" name="Rectangle 3"/>
          <p:cNvSpPr/>
          <p:nvPr/>
        </p:nvSpPr>
        <p:spPr>
          <a:xfrm>
            <a:off x="0" y="3052915"/>
            <a:ext cx="12192000" cy="1421928"/>
          </a:xfrm>
          <a:prstGeom prst="rect">
            <a:avLst/>
          </a:prstGeom>
        </p:spPr>
        <p:txBody>
          <a:bodyPr wrap="square">
            <a:spAutoFit/>
          </a:bodyPr>
          <a:lstStyle/>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Module 3:</a:t>
            </a:r>
          </a:p>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Azure IoT Suite: Remote Monitoring</a:t>
            </a:r>
          </a:p>
        </p:txBody>
      </p:sp>
    </p:spTree>
    <p:extLst>
      <p:ext uri="{BB962C8B-B14F-4D97-AF65-F5344CB8AC3E}">
        <p14:creationId xmlns:p14="http://schemas.microsoft.com/office/powerpoint/2010/main" val="284003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4" name="Rectangle 3"/>
          <p:cNvSpPr/>
          <p:nvPr/>
        </p:nvSpPr>
        <p:spPr>
          <a:xfrm>
            <a:off x="0" y="3052915"/>
            <a:ext cx="12192000" cy="1421928"/>
          </a:xfrm>
          <a:prstGeom prst="rect">
            <a:avLst/>
          </a:prstGeom>
        </p:spPr>
        <p:txBody>
          <a:bodyPr wrap="square">
            <a:spAutoFit/>
          </a:bodyPr>
          <a:lstStyle/>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Module 4 (DEMO):</a:t>
            </a:r>
          </a:p>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Data Management with Azure Data Factory</a:t>
            </a:r>
          </a:p>
        </p:txBody>
      </p:sp>
    </p:spTree>
    <p:extLst>
      <p:ext uri="{BB962C8B-B14F-4D97-AF65-F5344CB8AC3E}">
        <p14:creationId xmlns:p14="http://schemas.microsoft.com/office/powerpoint/2010/main" val="107945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nvSpPr>
        <p:spPr>
          <a:xfrm>
            <a:off x="417285" y="4810146"/>
            <a:ext cx="10637883" cy="11818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 managed cloud service for building &amp; operating data pipelines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85" y="1460389"/>
            <a:ext cx="11201400" cy="2917031"/>
          </a:xfrm>
          <a:prstGeom prst="rect">
            <a:avLst/>
          </a:prstGeom>
        </p:spPr>
      </p:pic>
      <p:sp>
        <p:nvSpPr>
          <p:cNvPr id="8" name="Title 2"/>
          <p:cNvSpPr>
            <a:spLocks noGrp="1"/>
          </p:cNvSpPr>
          <p:nvPr>
            <p:ph type="title"/>
          </p:nvPr>
        </p:nvSpPr>
        <p:spPr>
          <a:xfrm>
            <a:off x="268928" y="291103"/>
            <a:ext cx="11653834" cy="896518"/>
          </a:xfrm>
        </p:spPr>
        <p:txBody>
          <a:bodyPr/>
          <a:lstStyle/>
          <a:p>
            <a:r>
              <a:rPr lang="en-US" dirty="0"/>
              <a:t>Azure Data Factory</a:t>
            </a:r>
            <a:endParaRPr lang="en-NZ" dirty="0"/>
          </a:p>
        </p:txBody>
      </p:sp>
    </p:spTree>
    <p:extLst>
      <p:ext uri="{BB962C8B-B14F-4D97-AF65-F5344CB8AC3E}">
        <p14:creationId xmlns:p14="http://schemas.microsoft.com/office/powerpoint/2010/main" val="10998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619239" y="2985500"/>
            <a:ext cx="1297698" cy="916571"/>
          </a:xfrm>
          <a:prstGeom prst="rect">
            <a:avLst/>
          </a:prstGeom>
          <a:solidFill>
            <a:srgbClr val="002050"/>
          </a:solidFill>
          <a:ln w="10795" cap="flat" cmpd="sng" algn="ctr">
            <a:solidFill>
              <a:srgbClr val="002050">
                <a:shade val="5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Data Set</a:t>
            </a:r>
          </a:p>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Blob Content</a:t>
            </a:r>
          </a:p>
        </p:txBody>
      </p:sp>
      <p:sp>
        <p:nvSpPr>
          <p:cNvPr id="4" name="Rounded Rectangle 16"/>
          <p:cNvSpPr/>
          <p:nvPr/>
        </p:nvSpPr>
        <p:spPr bwMode="auto">
          <a:xfrm>
            <a:off x="5349251" y="2978201"/>
            <a:ext cx="1107257" cy="923870"/>
          </a:xfrm>
          <a:prstGeom prst="roundRect">
            <a:avLst/>
          </a:prstGeom>
          <a:solidFill>
            <a:srgbClr val="5C2D91"/>
          </a:solidFill>
          <a:ln w="10795" cap="flat" cmpd="sng" algn="ctr">
            <a:solidFill>
              <a:srgbClr val="5C2D91">
                <a:shade val="5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a:rPr>
              <a:t>Copy</a:t>
            </a:r>
            <a:endParaRPr lang="en-US" sz="1568" kern="0" dirty="0">
              <a:gradFill>
                <a:gsLst>
                  <a:gs pos="0">
                    <a:srgbClr val="FFFFFF"/>
                  </a:gs>
                  <a:gs pos="100000">
                    <a:srgbClr val="FFFFFF"/>
                  </a:gs>
                </a:gsLst>
                <a:lin ang="5400000" scaled="0"/>
              </a:gradFill>
              <a:latin typeface="Segoe UI"/>
            </a:endParaRPr>
          </a:p>
        </p:txBody>
      </p:sp>
      <p:sp>
        <p:nvSpPr>
          <p:cNvPr id="7" name="Rectangle 6"/>
          <p:cNvSpPr/>
          <p:nvPr/>
        </p:nvSpPr>
        <p:spPr bwMode="auto">
          <a:xfrm>
            <a:off x="1803621" y="2822876"/>
            <a:ext cx="3323773" cy="1275138"/>
          </a:xfrm>
          <a:prstGeom prst="rect">
            <a:avLst/>
          </a:prstGeom>
          <a:noFill/>
          <a:ln w="9525" cap="flat" cmpd="sng" algn="ctr">
            <a:solidFill>
              <a:schemeClr val="accent1"/>
            </a:solidFill>
            <a:prstDash val="sysDash"/>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400" kern="0" dirty="0">
              <a:gradFill>
                <a:gsLst>
                  <a:gs pos="0">
                    <a:srgbClr val="FFFFFF"/>
                  </a:gs>
                  <a:gs pos="100000">
                    <a:srgbClr val="FFFFFF"/>
                  </a:gs>
                </a:gsLst>
                <a:lin ang="5400000" scaled="0"/>
              </a:gradFill>
              <a:latin typeface="Segoe UI"/>
            </a:endParaRPr>
          </a:p>
        </p:txBody>
      </p:sp>
      <p:sp>
        <p:nvSpPr>
          <p:cNvPr id="12" name="Rectangle 11"/>
          <p:cNvSpPr/>
          <p:nvPr/>
        </p:nvSpPr>
        <p:spPr bwMode="auto">
          <a:xfrm>
            <a:off x="1951434" y="2985501"/>
            <a:ext cx="1376186" cy="916570"/>
          </a:xfrm>
          <a:prstGeom prst="rect">
            <a:avLst/>
          </a:prstGeom>
          <a:solidFill>
            <a:schemeClr val="tx2">
              <a:lumMod val="75000"/>
            </a:schemeClr>
          </a:solidFill>
          <a:ln w="10795" cap="flat" cmpd="sng" algn="ctr">
            <a:solidFill>
              <a:schemeClr val="tx2">
                <a:lumMod val="75000"/>
              </a:scheme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Linked Service</a:t>
            </a:r>
          </a:p>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Azure Blob</a:t>
            </a:r>
          </a:p>
        </p:txBody>
      </p:sp>
      <p:cxnSp>
        <p:nvCxnSpPr>
          <p:cNvPr id="16" name="Straight Arrow Connector 15"/>
          <p:cNvCxnSpPr>
            <a:cxnSpLocks/>
            <a:stCxn id="12" idx="3"/>
            <a:endCxn id="2" idx="1"/>
          </p:cNvCxnSpPr>
          <p:nvPr/>
        </p:nvCxnSpPr>
        <p:spPr>
          <a:xfrm>
            <a:off x="3327620" y="3443786"/>
            <a:ext cx="291619"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1566406" y="2618464"/>
            <a:ext cx="8698727" cy="1612791"/>
          </a:xfrm>
          <a:prstGeom prst="rect">
            <a:avLst/>
          </a:prstGeom>
          <a:noFill/>
          <a:ln w="9525" cap="flat" cmpd="sng" algn="ctr">
            <a:solidFill>
              <a:schemeClr val="accent1"/>
            </a:solidFill>
            <a:prstDash val="sysDash"/>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9" name="TextBox 18"/>
          <p:cNvSpPr txBox="1"/>
          <p:nvPr/>
        </p:nvSpPr>
        <p:spPr>
          <a:xfrm>
            <a:off x="2101163" y="2494185"/>
            <a:ext cx="50800" cy="627864"/>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6" name="Rectangle 25"/>
          <p:cNvSpPr/>
          <p:nvPr/>
        </p:nvSpPr>
        <p:spPr bwMode="auto">
          <a:xfrm>
            <a:off x="298478" y="2980600"/>
            <a:ext cx="1376186" cy="916570"/>
          </a:xfrm>
          <a:prstGeom prst="rect">
            <a:avLst/>
          </a:prstGeom>
          <a:solidFill>
            <a:schemeClr val="accent5">
              <a:lumMod val="75000"/>
              <a:lumOff val="25000"/>
            </a:schemeClr>
          </a:solidFill>
          <a:ln w="10795" cap="flat" cmpd="sng" algn="ctr">
            <a:solidFill>
              <a:schemeClr val="tx2">
                <a:lumMod val="75000"/>
              </a:scheme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Azure Storage</a:t>
            </a:r>
          </a:p>
        </p:txBody>
      </p:sp>
      <p:cxnSp>
        <p:nvCxnSpPr>
          <p:cNvPr id="27" name="Straight Arrow Connector 26"/>
          <p:cNvCxnSpPr>
            <a:cxnSpLocks/>
            <a:stCxn id="26" idx="3"/>
            <a:endCxn id="12" idx="1"/>
          </p:cNvCxnSpPr>
          <p:nvPr/>
        </p:nvCxnSpPr>
        <p:spPr>
          <a:xfrm>
            <a:off x="1674664" y="3438885"/>
            <a:ext cx="276770" cy="490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6869229" y="2978201"/>
            <a:ext cx="1297698" cy="916571"/>
          </a:xfrm>
          <a:prstGeom prst="rect">
            <a:avLst/>
          </a:prstGeom>
          <a:solidFill>
            <a:srgbClr val="002050"/>
          </a:solidFill>
          <a:ln w="10795" cap="flat" cmpd="sng" algn="ctr">
            <a:solidFill>
              <a:srgbClr val="002050">
                <a:shade val="5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Data Set</a:t>
            </a:r>
          </a:p>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Table Content</a:t>
            </a:r>
          </a:p>
        </p:txBody>
      </p:sp>
      <p:sp>
        <p:nvSpPr>
          <p:cNvPr id="32" name="Rectangle 31"/>
          <p:cNvSpPr/>
          <p:nvPr/>
        </p:nvSpPr>
        <p:spPr bwMode="auto">
          <a:xfrm>
            <a:off x="6737117" y="2822876"/>
            <a:ext cx="3248479" cy="1275138"/>
          </a:xfrm>
          <a:prstGeom prst="rect">
            <a:avLst/>
          </a:prstGeom>
          <a:noFill/>
          <a:ln w="9525" cap="flat" cmpd="sng" algn="ctr">
            <a:solidFill>
              <a:schemeClr val="accent1"/>
            </a:solidFill>
            <a:prstDash val="sysDash"/>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400" kern="0" dirty="0">
              <a:gradFill>
                <a:gsLst>
                  <a:gs pos="0">
                    <a:srgbClr val="FFFFFF"/>
                  </a:gs>
                  <a:gs pos="100000">
                    <a:srgbClr val="FFFFFF"/>
                  </a:gs>
                </a:gsLst>
                <a:lin ang="5400000" scaled="0"/>
              </a:gradFill>
              <a:latin typeface="Segoe UI"/>
            </a:endParaRPr>
          </a:p>
        </p:txBody>
      </p:sp>
      <p:sp>
        <p:nvSpPr>
          <p:cNvPr id="33" name="Rectangle 32"/>
          <p:cNvSpPr/>
          <p:nvPr/>
        </p:nvSpPr>
        <p:spPr bwMode="auto">
          <a:xfrm>
            <a:off x="8410054" y="2978202"/>
            <a:ext cx="1376186" cy="916570"/>
          </a:xfrm>
          <a:prstGeom prst="rect">
            <a:avLst/>
          </a:prstGeom>
          <a:solidFill>
            <a:schemeClr val="tx2">
              <a:lumMod val="75000"/>
            </a:schemeClr>
          </a:solidFill>
          <a:ln w="10795" cap="flat" cmpd="sng" algn="ctr">
            <a:solidFill>
              <a:schemeClr val="tx2">
                <a:lumMod val="75000"/>
              </a:scheme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Linked Service</a:t>
            </a:r>
          </a:p>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SQL Server</a:t>
            </a:r>
          </a:p>
        </p:txBody>
      </p:sp>
      <p:sp>
        <p:nvSpPr>
          <p:cNvPr id="35" name="Rectangle 34"/>
          <p:cNvSpPr/>
          <p:nvPr/>
        </p:nvSpPr>
        <p:spPr bwMode="auto">
          <a:xfrm>
            <a:off x="10735777" y="2978201"/>
            <a:ext cx="1376186" cy="916570"/>
          </a:xfrm>
          <a:prstGeom prst="rect">
            <a:avLst/>
          </a:prstGeom>
          <a:solidFill>
            <a:schemeClr val="accent5">
              <a:lumMod val="75000"/>
              <a:lumOff val="25000"/>
            </a:schemeClr>
          </a:solidFill>
          <a:ln w="10795" cap="flat" cmpd="sng" algn="ctr">
            <a:solidFill>
              <a:schemeClr val="tx2">
                <a:lumMod val="75000"/>
              </a:scheme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On-</a:t>
            </a:r>
            <a:r>
              <a:rPr lang="en-US" sz="1400" kern="0" dirty="0" err="1">
                <a:gradFill>
                  <a:gsLst>
                    <a:gs pos="0">
                      <a:srgbClr val="FFFFFF"/>
                    </a:gs>
                    <a:gs pos="100000">
                      <a:srgbClr val="FFFFFF"/>
                    </a:gs>
                  </a:gsLst>
                  <a:lin ang="5400000" scaled="0"/>
                </a:gradFill>
                <a:latin typeface="Segoe UI"/>
              </a:rPr>
              <a:t>Prem</a:t>
            </a:r>
            <a:endParaRPr lang="en-US" sz="1400" kern="0" dirty="0">
              <a:gradFill>
                <a:gsLst>
                  <a:gs pos="0">
                    <a:srgbClr val="FFFFFF"/>
                  </a:gs>
                  <a:gs pos="100000">
                    <a:srgbClr val="FFFFFF"/>
                  </a:gs>
                </a:gsLst>
                <a:lin ang="5400000" scaled="0"/>
              </a:gradFill>
              <a:latin typeface="Segoe UI"/>
            </a:endParaRPr>
          </a:p>
          <a:p>
            <a:pPr algn="ctr" defTabSz="914102" fontAlgn="base">
              <a:spcBef>
                <a:spcPct val="0"/>
              </a:spcBef>
              <a:spcAft>
                <a:spcPct val="0"/>
              </a:spcAft>
              <a:defRPr/>
            </a:pPr>
            <a:r>
              <a:rPr lang="en-US" sz="1400" kern="0" dirty="0">
                <a:gradFill>
                  <a:gsLst>
                    <a:gs pos="0">
                      <a:srgbClr val="FFFFFF"/>
                    </a:gs>
                    <a:gs pos="100000">
                      <a:srgbClr val="FFFFFF"/>
                    </a:gs>
                  </a:gsLst>
                  <a:lin ang="5400000" scaled="0"/>
                </a:gradFill>
                <a:latin typeface="Segoe UI"/>
              </a:rPr>
              <a:t>SQL Server</a:t>
            </a:r>
          </a:p>
        </p:txBody>
      </p:sp>
      <p:cxnSp>
        <p:nvCxnSpPr>
          <p:cNvPr id="39" name="Straight Arrow Connector 38"/>
          <p:cNvCxnSpPr>
            <a:cxnSpLocks/>
            <a:stCxn id="33" idx="3"/>
            <a:endCxn id="35" idx="1"/>
          </p:cNvCxnSpPr>
          <p:nvPr/>
        </p:nvCxnSpPr>
        <p:spPr>
          <a:xfrm flipV="1">
            <a:off x="9786240" y="3436486"/>
            <a:ext cx="949537" cy="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33" idx="1"/>
            <a:endCxn id="31" idx="3"/>
          </p:cNvCxnSpPr>
          <p:nvPr/>
        </p:nvCxnSpPr>
        <p:spPr>
          <a:xfrm flipH="1">
            <a:off x="8166927" y="3436487"/>
            <a:ext cx="243127"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5400000">
            <a:off x="9424461" y="3247416"/>
            <a:ext cx="1930400" cy="433965"/>
          </a:xfrm>
          <a:prstGeom prst="rect">
            <a:avLst/>
          </a:prstGeom>
          <a:solidFill>
            <a:schemeClr val="bg2"/>
          </a:solidFill>
          <a:ln>
            <a:solidFill>
              <a:srgbClr val="FF0000"/>
            </a:solidFill>
            <a:prstDash val="sysDash"/>
          </a:ln>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Data Management Gateway</a:t>
            </a:r>
          </a:p>
        </p:txBody>
      </p:sp>
      <p:sp>
        <p:nvSpPr>
          <p:cNvPr id="20" name="TextBox 19"/>
          <p:cNvSpPr txBox="1"/>
          <p:nvPr/>
        </p:nvSpPr>
        <p:spPr>
          <a:xfrm>
            <a:off x="143749" y="3769590"/>
            <a:ext cx="1529086"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Data Source</a:t>
            </a:r>
          </a:p>
        </p:txBody>
      </p:sp>
      <p:sp>
        <p:nvSpPr>
          <p:cNvPr id="60" name="TextBox 59"/>
          <p:cNvSpPr txBox="1"/>
          <p:nvPr/>
        </p:nvSpPr>
        <p:spPr>
          <a:xfrm>
            <a:off x="10579590" y="3784573"/>
            <a:ext cx="1529086"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Data Target</a:t>
            </a:r>
          </a:p>
        </p:txBody>
      </p:sp>
      <p:cxnSp>
        <p:nvCxnSpPr>
          <p:cNvPr id="65" name="Straight Arrow Connector 64"/>
          <p:cNvCxnSpPr>
            <a:cxnSpLocks/>
            <a:stCxn id="2" idx="3"/>
            <a:endCxn id="4" idx="1"/>
          </p:cNvCxnSpPr>
          <p:nvPr/>
        </p:nvCxnSpPr>
        <p:spPr>
          <a:xfrm flipV="1">
            <a:off x="4916937" y="3440136"/>
            <a:ext cx="432314" cy="36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4" idx="3"/>
            <a:endCxn id="31" idx="1"/>
          </p:cNvCxnSpPr>
          <p:nvPr/>
        </p:nvCxnSpPr>
        <p:spPr>
          <a:xfrm flipV="1">
            <a:off x="6456508" y="3436487"/>
            <a:ext cx="412721" cy="3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 Placeholder 1"/>
          <p:cNvSpPr txBox="1">
            <a:spLocks/>
          </p:cNvSpPr>
          <p:nvPr/>
        </p:nvSpPr>
        <p:spPr>
          <a:xfrm>
            <a:off x="298478" y="1133747"/>
            <a:ext cx="11653523" cy="94500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Copy telemetry data in Azure Blob Storage to SQL server table in on-</a:t>
            </a:r>
            <a:r>
              <a:rPr kumimoji="0" lang="en-US" sz="2745"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prem</a:t>
            </a:r>
            <a:r>
              <a:rPr lang="en-US" sz="2745" dirty="0">
                <a:gradFill>
                  <a:gsLst>
                    <a:gs pos="1250">
                      <a:srgbClr val="505050"/>
                    </a:gs>
                    <a:gs pos="100000">
                      <a:srgbClr val="505050"/>
                    </a:gs>
                  </a:gsLst>
                  <a:lin ang="5400000" scaled="0"/>
                </a:gradFill>
                <a:latin typeface="Segoe UI Light"/>
              </a:rPr>
              <a:t> over Data Management Gateway</a:t>
            </a:r>
            <a:endParaRPr kumimoji="0" lang="en-US" sz="2745"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79"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Example</a:t>
            </a:r>
            <a:r>
              <a:rPr lang="en-US" sz="4800" dirty="0">
                <a:gradFill>
                  <a:gsLst>
                    <a:gs pos="1250">
                      <a:srgbClr val="505050"/>
                    </a:gs>
                    <a:gs pos="100000">
                      <a:srgbClr val="505050"/>
                    </a:gs>
                  </a:gsLst>
                  <a:lin ang="5400000" scaled="0"/>
                </a:gradFill>
              </a:rPr>
              <a:t> (Cloud – </a:t>
            </a:r>
            <a:r>
              <a:rPr lang="en-US" sz="4800" dirty="0" err="1">
                <a:gradFill>
                  <a:gsLst>
                    <a:gs pos="1250">
                      <a:srgbClr val="505050"/>
                    </a:gs>
                    <a:gs pos="100000">
                      <a:srgbClr val="505050"/>
                    </a:gs>
                  </a:gsLst>
                  <a:lin ang="5400000" scaled="0"/>
                </a:gradFill>
              </a:rPr>
              <a:t>OnPrem</a:t>
            </a:r>
            <a:r>
              <a:rPr lang="en-US" sz="4800" dirty="0">
                <a:gradFill>
                  <a:gsLst>
                    <a:gs pos="1250">
                      <a:srgbClr val="505050"/>
                    </a:gs>
                    <a:gs pos="100000">
                      <a:srgbClr val="505050"/>
                    </a:gs>
                  </a:gsLst>
                  <a:lin ang="5400000" scaled="0"/>
                </a:gradFill>
              </a:rPr>
              <a:t> Scenario)</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80" name="TextBox 79"/>
          <p:cNvSpPr txBox="1"/>
          <p:nvPr/>
        </p:nvSpPr>
        <p:spPr>
          <a:xfrm>
            <a:off x="269240" y="4553120"/>
            <a:ext cx="10057049"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 x Linked Service to Azure Blob Storage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 x Linked Service to SQL Server (via Gateway)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 x Data Management Gateway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2 x Datasets (one to describe blob table, and the other for SQL table)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 x Pipeline with a copy activity (to copy the data from point A to B)</a:t>
            </a:r>
          </a:p>
        </p:txBody>
      </p:sp>
    </p:spTree>
    <p:extLst>
      <p:ext uri="{BB962C8B-B14F-4D97-AF65-F5344CB8AC3E}">
        <p14:creationId xmlns:p14="http://schemas.microsoft.com/office/powerpoint/2010/main" val="1147323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9980246" y="6174941"/>
            <a:ext cx="1922406" cy="421245"/>
          </a:xfrm>
          <a:prstGeom prst="rect">
            <a:avLst/>
          </a:prstGeom>
        </p:spPr>
      </p:pic>
      <p:sp>
        <p:nvSpPr>
          <p:cNvPr id="4" name="Rectangle 3"/>
          <p:cNvSpPr/>
          <p:nvPr/>
        </p:nvSpPr>
        <p:spPr>
          <a:xfrm>
            <a:off x="265794" y="2989304"/>
            <a:ext cx="9823938" cy="757130"/>
          </a:xfrm>
          <a:prstGeom prst="rect">
            <a:avLst/>
          </a:prstGeom>
        </p:spPr>
        <p:txBody>
          <a:bodyPr wrap="square">
            <a:spAutoFit/>
          </a:bodyPr>
          <a:lstStyle/>
          <a:p>
            <a:pPr lvl="0" defTabSz="932472" fontAlgn="base">
              <a:lnSpc>
                <a:spcPct val="90000"/>
              </a:lnSpc>
              <a:spcBef>
                <a:spcPct val="0"/>
              </a:spcBef>
              <a:spcAft>
                <a:spcPct val="0"/>
              </a:spcAft>
            </a:pPr>
            <a:r>
              <a:rPr lang="en-US" sz="4800" dirty="0">
                <a:solidFill>
                  <a:srgbClr val="FFFFFF"/>
                </a:solidFill>
                <a:latin typeface="+mj-lt"/>
                <a:ea typeface="Segoe UI" pitchFamily="34" charset="0"/>
                <a:cs typeface="Segoe UI" pitchFamily="34" charset="0"/>
              </a:rPr>
              <a:t>Hands on Lab</a:t>
            </a:r>
          </a:p>
        </p:txBody>
      </p:sp>
    </p:spTree>
    <p:extLst>
      <p:ext uri="{BB962C8B-B14F-4D97-AF65-F5344CB8AC3E}">
        <p14:creationId xmlns:p14="http://schemas.microsoft.com/office/powerpoint/2010/main" val="268964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409" y="539170"/>
            <a:ext cx="11691034" cy="77422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799"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799" b="0" i="0" u="none" strike="noStrike" kern="1200" cap="none" spc="-102" normalizeH="0" baseline="0" noProof="0" dirty="0">
                <a:ln w="3175">
                  <a:noFill/>
                </a:ln>
                <a:gradFill>
                  <a:gsLst>
                    <a:gs pos="6195">
                      <a:srgbClr val="505050"/>
                    </a:gs>
                    <a:gs pos="26000">
                      <a:srgbClr val="505050"/>
                    </a:gs>
                  </a:gsLst>
                  <a:lin ang="5400000" scaled="0"/>
                </a:gradFill>
                <a:effectLst/>
                <a:uLnTx/>
                <a:uFillTx/>
                <a:latin typeface="Segoe UI Light"/>
                <a:ea typeface="+mn-ea"/>
                <a:cs typeface="Segoe UI" pitchFamily="34" charset="0"/>
              </a:rPr>
              <a:t>Objectives</a:t>
            </a:r>
          </a:p>
        </p:txBody>
      </p:sp>
      <p:sp>
        <p:nvSpPr>
          <p:cNvPr id="5" name="TextBox 4"/>
          <p:cNvSpPr txBox="1"/>
          <p:nvPr/>
        </p:nvSpPr>
        <p:spPr>
          <a:xfrm>
            <a:off x="200699" y="1420561"/>
            <a:ext cx="9931841" cy="51798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Deploy and configure key IoT components on Azure</a:t>
            </a:r>
          </a:p>
          <a:p>
            <a:pPr>
              <a:lnSpc>
                <a:spcPct val="90000"/>
              </a:lnSpc>
              <a:spcAft>
                <a:spcPts val="600"/>
              </a:spcAft>
            </a:pPr>
            <a:r>
              <a:rPr lang="en-US" sz="2200" dirty="0">
                <a:gradFill>
                  <a:gsLst>
                    <a:gs pos="2917">
                      <a:schemeClr val="tx1"/>
                    </a:gs>
                    <a:gs pos="30000">
                      <a:schemeClr val="tx1"/>
                    </a:gs>
                  </a:gsLst>
                  <a:lin ang="5400000" scaled="0"/>
                </a:gradFill>
              </a:rPr>
              <a:t>   	1) IoT Hub</a:t>
            </a:r>
          </a:p>
          <a:p>
            <a:pPr>
              <a:lnSpc>
                <a:spcPct val="90000"/>
              </a:lnSpc>
              <a:spcAft>
                <a:spcPts val="600"/>
              </a:spcAft>
            </a:pPr>
            <a:r>
              <a:rPr lang="en-US" sz="2200" dirty="0">
                <a:gradFill>
                  <a:gsLst>
                    <a:gs pos="2917">
                      <a:schemeClr val="tx1"/>
                    </a:gs>
                    <a:gs pos="30000">
                      <a:schemeClr val="tx1"/>
                    </a:gs>
                  </a:gsLst>
                  <a:lin ang="5400000" scaled="0"/>
                </a:gradFill>
              </a:rPr>
              <a:t>	2) Stream Analytics</a:t>
            </a:r>
          </a:p>
          <a:p>
            <a:pPr>
              <a:lnSpc>
                <a:spcPct val="90000"/>
              </a:lnSpc>
              <a:spcAft>
                <a:spcPts val="600"/>
              </a:spcAft>
            </a:pPr>
            <a:r>
              <a:rPr lang="en-US" sz="2200" dirty="0">
                <a:gradFill>
                  <a:gsLst>
                    <a:gs pos="2917">
                      <a:schemeClr val="tx1"/>
                    </a:gs>
                    <a:gs pos="30000">
                      <a:schemeClr val="tx1"/>
                    </a:gs>
                  </a:gsLst>
                  <a:lin ang="5400000" scaled="0"/>
                </a:gradFill>
              </a:rPr>
              <a:t>	3) Azure Storage</a:t>
            </a:r>
          </a:p>
          <a:p>
            <a:pPr>
              <a:lnSpc>
                <a:spcPct val="90000"/>
              </a:lnSpc>
              <a:spcAft>
                <a:spcPts val="600"/>
              </a:spcAft>
            </a:pPr>
            <a:r>
              <a:rPr lang="en-US" sz="2200" dirty="0">
                <a:gradFill>
                  <a:gsLst>
                    <a:gs pos="2917">
                      <a:schemeClr val="tx1"/>
                    </a:gs>
                    <a:gs pos="30000">
                      <a:schemeClr val="tx1"/>
                    </a:gs>
                  </a:gsLst>
                  <a:lin ang="5400000" scaled="0"/>
                </a:gradFill>
              </a:rPr>
              <a:t>	4) Power BI</a:t>
            </a:r>
          </a:p>
          <a:p>
            <a:pPr>
              <a:lnSpc>
                <a:spcPct val="90000"/>
              </a:lnSpc>
              <a:spcAft>
                <a:spcPts val="600"/>
              </a:spcAft>
            </a:pPr>
            <a:endParaRPr lang="en-US" sz="2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Learn to use Azure IoT SDK to:</a:t>
            </a:r>
          </a:p>
          <a:p>
            <a:pPr>
              <a:lnSpc>
                <a:spcPct val="90000"/>
              </a:lnSpc>
              <a:spcAft>
                <a:spcPts val="600"/>
              </a:spcAft>
            </a:pPr>
            <a:r>
              <a:rPr lang="en-US" sz="2200" dirty="0">
                <a:gradFill>
                  <a:gsLst>
                    <a:gs pos="2917">
                      <a:schemeClr val="tx1"/>
                    </a:gs>
                    <a:gs pos="30000">
                      <a:schemeClr val="tx1"/>
                    </a:gs>
                  </a:gsLst>
                  <a:lin ang="5400000" scaled="0"/>
                </a:gradFill>
              </a:rPr>
              <a:t> 	1) Create, Remove, List Device Entities Programming Language</a:t>
            </a:r>
          </a:p>
          <a:p>
            <a:pPr>
              <a:lnSpc>
                <a:spcPct val="90000"/>
              </a:lnSpc>
              <a:spcAft>
                <a:spcPts val="600"/>
              </a:spcAft>
            </a:pPr>
            <a:r>
              <a:rPr lang="en-US" sz="2200" dirty="0">
                <a:gradFill>
                  <a:gsLst>
                    <a:gs pos="2917">
                      <a:schemeClr val="tx1"/>
                    </a:gs>
                    <a:gs pos="30000">
                      <a:schemeClr val="tx1"/>
                    </a:gs>
                  </a:gsLst>
                  <a:lin ang="5400000" scaled="0"/>
                </a:gradFill>
              </a:rPr>
              <a:t>            2) Create Simulator Device to send telemetries to Azure IoT Hub</a:t>
            </a:r>
          </a:p>
          <a:p>
            <a:pPr>
              <a:lnSpc>
                <a:spcPct val="90000"/>
              </a:lnSpc>
              <a:spcAft>
                <a:spcPts val="600"/>
              </a:spcAft>
            </a:pPr>
            <a:endParaRPr lang="en-US" sz="22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Use Azure Stream Analytics </a:t>
            </a:r>
            <a:r>
              <a:rPr lang="en-US" sz="2200" dirty="0">
                <a:gradFill>
                  <a:gsLst>
                    <a:gs pos="2917">
                      <a:schemeClr val="tx1"/>
                    </a:gs>
                    <a:gs pos="30000">
                      <a:schemeClr val="tx1"/>
                    </a:gs>
                  </a:gsLst>
                  <a:lin ang="5400000" scaled="0"/>
                </a:gradFill>
              </a:rPr>
              <a:t>to process Hot and Cold data paths</a:t>
            </a:r>
          </a:p>
          <a:p>
            <a:pPr>
              <a:lnSpc>
                <a:spcPct val="90000"/>
              </a:lnSpc>
              <a:spcAft>
                <a:spcPts val="600"/>
              </a:spcAft>
            </a:pPr>
            <a:r>
              <a:rPr lang="en-US" sz="2200" dirty="0">
                <a:gradFill>
                  <a:gsLst>
                    <a:gs pos="2917">
                      <a:schemeClr val="tx1"/>
                    </a:gs>
                    <a:gs pos="30000">
                      <a:schemeClr val="tx1"/>
                    </a:gs>
                  </a:gsLst>
                  <a:lin ang="5400000" scaled="0"/>
                </a:gradFill>
              </a:rPr>
              <a:t>           - Hot: Power BI </a:t>
            </a:r>
          </a:p>
          <a:p>
            <a:pPr>
              <a:lnSpc>
                <a:spcPct val="90000"/>
              </a:lnSpc>
              <a:spcAft>
                <a:spcPts val="600"/>
              </a:spcAft>
            </a:pPr>
            <a:r>
              <a:rPr lang="en-US" sz="2200" dirty="0">
                <a:gradFill>
                  <a:gsLst>
                    <a:gs pos="2917">
                      <a:schemeClr val="tx1"/>
                    </a:gs>
                    <a:gs pos="30000">
                      <a:schemeClr val="tx1"/>
                    </a:gs>
                  </a:gsLst>
                  <a:lin ang="5400000" scaled="0"/>
                </a:gradFill>
              </a:rPr>
              <a:t>           - Cold: Azure Blob </a:t>
            </a:r>
            <a:endParaRPr lang="en-US" sz="2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572525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066" y="2574918"/>
            <a:ext cx="3221999" cy="2238108"/>
          </a:xfrm>
          <a:prstGeom prst="rect">
            <a:avLst/>
          </a:prstGeom>
        </p:spPr>
      </p:pic>
      <p:sp>
        <p:nvSpPr>
          <p:cNvPr id="13" name="TextBox 12"/>
          <p:cNvSpPr txBox="1"/>
          <p:nvPr/>
        </p:nvSpPr>
        <p:spPr>
          <a:xfrm>
            <a:off x="100287"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76806"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53326"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29846"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06366"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462424" y="2706878"/>
            <a:ext cx="771750"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462424" y="2958575"/>
            <a:ext cx="707694"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462424" y="3233232"/>
            <a:ext cx="621260"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463162" y="3509879"/>
            <a:ext cx="557204"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462424" y="3785145"/>
            <a:ext cx="493148"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461765" y="4058915"/>
            <a:ext cx="406714"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461765" y="4330109"/>
            <a:ext cx="342658"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469183" y="4578390"/>
            <a:ext cx="278602"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991" y="3010608"/>
            <a:ext cx="3172151" cy="1758029"/>
          </a:xfrm>
          <a:prstGeom prst="rect">
            <a:avLst/>
          </a:prstGeom>
        </p:spPr>
      </p:pic>
      <p:sp>
        <p:nvSpPr>
          <p:cNvPr id="28" name="TextBox 27"/>
          <p:cNvSpPr txBox="1"/>
          <p:nvPr/>
        </p:nvSpPr>
        <p:spPr>
          <a:xfrm>
            <a:off x="3488870" y="2439316"/>
            <a:ext cx="603627" cy="153888"/>
          </a:xfrm>
          <a:prstGeom prst="rect">
            <a:avLst/>
          </a:prstGeom>
          <a:noFill/>
          <a:ln>
            <a:noFill/>
            <a:headEnd type="none" w="med" len="med"/>
            <a:tailEnd type="none" w="med" len="med"/>
          </a:ln>
        </p:spPr>
        <p:txBody>
          <a:bodyPr wrap="none" lIns="0" tIns="0" rIns="0" bIns="0" rtlCol="0">
            <a:spAutoFit/>
          </a:bodyPr>
          <a:lstStyle/>
          <a:p>
            <a:pPr defTabSz="914016"/>
            <a:r>
              <a:rPr lang="en-US" sz="1000" b="1" kern="0" spc="-38"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07289" y="1785910"/>
            <a:ext cx="1985130" cy="362087"/>
          </a:xfrm>
          <a:prstGeom prst="rect">
            <a:avLst/>
          </a:prstGeom>
          <a:noFill/>
          <a:ln>
            <a:noFill/>
            <a:headEnd type="none" w="med" len="med"/>
            <a:tailEnd type="none" w="med" len="med"/>
          </a:ln>
        </p:spPr>
        <p:txBody>
          <a:bodyPr wrap="square" lIns="0" tIns="0" rIns="0" bIns="0" rtlCol="0">
            <a:spAutoFit/>
          </a:bodyPr>
          <a:lstStyle/>
          <a:p>
            <a:pPr defTabSz="914016"/>
            <a:r>
              <a:rPr lang="en-US" sz="2353" b="1" kern="0" spc="-38"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627712" y="1785902"/>
            <a:ext cx="1748262" cy="362087"/>
          </a:xfrm>
          <a:prstGeom prst="rect">
            <a:avLst/>
          </a:prstGeom>
          <a:noFill/>
          <a:ln>
            <a:noFill/>
            <a:headEnd type="none" w="med" len="med"/>
            <a:tailEnd type="none" w="med" len="med"/>
          </a:ln>
        </p:spPr>
        <p:txBody>
          <a:bodyPr wrap="square" lIns="0" tIns="0" rIns="0" bIns="0" rtlCol="0">
            <a:spAutoFit/>
          </a:bodyPr>
          <a:lstStyle/>
          <a:p>
            <a:pPr defTabSz="914016"/>
            <a:r>
              <a:rPr lang="en-US" sz="2353" b="1" kern="0" spc="-38"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710086" y="2769790"/>
            <a:ext cx="3906617" cy="1935101"/>
          </a:xfrm>
          <a:prstGeom prst="rect">
            <a:avLst/>
          </a:prstGeom>
        </p:spPr>
      </p:pic>
      <p:pic>
        <p:nvPicPr>
          <p:cNvPr id="603" name="Picture 602"/>
          <p:cNvPicPr>
            <a:picLocks noChangeAspect="1"/>
          </p:cNvPicPr>
          <p:nvPr/>
        </p:nvPicPr>
        <p:blipFill>
          <a:blip r:embed="rId6"/>
          <a:stretch>
            <a:fillRect/>
          </a:stretch>
        </p:blipFill>
        <p:spPr>
          <a:xfrm>
            <a:off x="4568734" y="2669472"/>
            <a:ext cx="4148169" cy="2188605"/>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76807" y="5715110"/>
            <a:ext cx="10896551" cy="724173"/>
          </a:xfrm>
          <a:prstGeom prst="rect">
            <a:avLst/>
          </a:prstGeom>
          <a:noFill/>
          <a:ln>
            <a:noFill/>
            <a:headEnd type="none" w="med" len="med"/>
            <a:tailEnd type="none" w="med" len="med"/>
          </a:ln>
        </p:spPr>
        <p:txBody>
          <a:bodyPr wrap="square" lIns="0" tIns="0" rIns="0" bIns="0" rtlCol="0">
            <a:spAutoFit/>
          </a:bodyPr>
          <a:lstStyle/>
          <a:p>
            <a:pPr defTabSz="914016"/>
            <a:r>
              <a:rPr lang="en-US" sz="2353" kern="0" spc="-38"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14016"/>
            <a:r>
              <a:rPr lang="en-US" sz="2353" kern="0" spc="-38"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532619" y="1785895"/>
            <a:ext cx="1832659" cy="362087"/>
          </a:xfrm>
          <a:prstGeom prst="rect">
            <a:avLst/>
          </a:prstGeom>
          <a:noFill/>
          <a:ln>
            <a:noFill/>
            <a:headEnd type="none" w="med" len="med"/>
            <a:tailEnd type="none" w="med" len="med"/>
          </a:ln>
        </p:spPr>
        <p:txBody>
          <a:bodyPr wrap="square" lIns="0" tIns="0" rIns="0" bIns="0" rtlCol="0">
            <a:spAutoFit/>
          </a:bodyPr>
          <a:lstStyle/>
          <a:p>
            <a:pPr defTabSz="914016"/>
            <a:r>
              <a:rPr lang="en-US" sz="2353" b="1" kern="0" spc="-38"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532619" y="2584492"/>
            <a:ext cx="1819017" cy="2228534"/>
          </a:xfrm>
          <a:prstGeom prst="rect">
            <a:avLst/>
          </a:prstGeom>
        </p:spPr>
      </p:pic>
      <p:sp>
        <p:nvSpPr>
          <p:cNvPr id="41" name="TextBox 40"/>
          <p:cNvSpPr txBox="1"/>
          <p:nvPr/>
        </p:nvSpPr>
        <p:spPr>
          <a:xfrm>
            <a:off x="11440386" y="2782257"/>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440386" y="3033953"/>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440386" y="3308612"/>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441124" y="3585259"/>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440386" y="3860525"/>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439727" y="4134293"/>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439727" y="4405488"/>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447145" y="4653769"/>
            <a:ext cx="357085" cy="153888"/>
          </a:xfrm>
          <a:prstGeom prst="rect">
            <a:avLst/>
          </a:prstGeom>
          <a:noFill/>
          <a:ln>
            <a:noFill/>
            <a:headEnd type="none" w="med" len="med"/>
            <a:tailEnd type="none" w="med" len="med"/>
          </a:ln>
        </p:spPr>
        <p:txBody>
          <a:bodyPr wrap="non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415122" y="2367591"/>
            <a:ext cx="821507" cy="307777"/>
          </a:xfrm>
          <a:prstGeom prst="rect">
            <a:avLst/>
          </a:prstGeom>
          <a:noFill/>
          <a:ln>
            <a:noFill/>
            <a:headEnd type="none" w="med" len="med"/>
            <a:tailEnd type="none" w="med" len="med"/>
          </a:ln>
        </p:spPr>
        <p:txBody>
          <a:bodyPr wrap="none" lIns="0" tIns="0" rIns="0" bIns="0" rtlCol="0">
            <a:spAutoFit/>
          </a:bodyPr>
          <a:lstStyle/>
          <a:p>
            <a:pPr defTabSz="914016"/>
            <a:r>
              <a:rPr lang="en-US" sz="1000" b="1" kern="0" spc="-38" dirty="0">
                <a:solidFill>
                  <a:srgbClr val="404040">
                    <a:lumMod val="50000"/>
                  </a:srgbClr>
                </a:solidFill>
                <a:ea typeface="Segoe UI" pitchFamily="34" charset="0"/>
                <a:cs typeface="Segoe UI" pitchFamily="34" charset="0"/>
              </a:rPr>
              <a:t>Computations </a:t>
            </a:r>
          </a:p>
          <a:p>
            <a:pPr defTabSz="914016"/>
            <a:r>
              <a:rPr lang="en-US" sz="1000" b="1" kern="0" spc="-38"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532619" y="48580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072515" y="4860475"/>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302567" y="4863523"/>
            <a:ext cx="260968" cy="153888"/>
          </a:xfrm>
          <a:prstGeom prst="rect">
            <a:avLst/>
          </a:prstGeom>
          <a:noFill/>
          <a:ln>
            <a:noFill/>
            <a:headEnd type="none" w="med" len="med"/>
            <a:tailEnd type="none" w="med" len="med"/>
          </a:ln>
        </p:spPr>
        <p:txBody>
          <a:bodyPr wrap="square" lIns="0" tIns="0" rIns="0" bIns="0" rtlCol="0">
            <a:spAutoFit/>
          </a:bodyPr>
          <a:lstStyle/>
          <a:p>
            <a:pPr defTabSz="914016"/>
            <a:r>
              <a:rPr lang="en-US" sz="1000" kern="0" spc="-38"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32619" y="2689591"/>
            <a:ext cx="1769406" cy="2015300"/>
          </a:xfrm>
          <a:prstGeom prst="rect">
            <a:avLst/>
          </a:prstGeom>
        </p:spPr>
      </p:pic>
    </p:spTree>
    <p:extLst>
      <p:ext uri="{BB962C8B-B14F-4D97-AF65-F5344CB8AC3E}">
        <p14:creationId xmlns:p14="http://schemas.microsoft.com/office/powerpoint/2010/main" val="73464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409" y="539170"/>
            <a:ext cx="11691034" cy="77422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799"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799" b="0" i="0" u="none" strike="noStrike" kern="1200" cap="none" spc="-102" normalizeH="0" baseline="0" noProof="0" dirty="0">
                <a:ln w="3175">
                  <a:noFill/>
                </a:ln>
                <a:gradFill>
                  <a:gsLst>
                    <a:gs pos="6195">
                      <a:srgbClr val="505050"/>
                    </a:gs>
                    <a:gs pos="26000">
                      <a:srgbClr val="505050"/>
                    </a:gs>
                  </a:gsLst>
                  <a:lin ang="5400000" scaled="0"/>
                </a:gradFill>
                <a:effectLst/>
                <a:uLnTx/>
                <a:uFillTx/>
                <a:latin typeface="Segoe UI Light"/>
                <a:ea typeface="+mn-ea"/>
                <a:cs typeface="Segoe UI" pitchFamily="34" charset="0"/>
              </a:rPr>
              <a:t>Resources</a:t>
            </a:r>
          </a:p>
        </p:txBody>
      </p:sp>
      <p:sp>
        <p:nvSpPr>
          <p:cNvPr id="5" name="TextBox 4"/>
          <p:cNvSpPr txBox="1"/>
          <p:nvPr/>
        </p:nvSpPr>
        <p:spPr>
          <a:xfrm>
            <a:off x="200699" y="1420561"/>
            <a:ext cx="9931841" cy="9818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Reference Source Code: </a:t>
            </a:r>
            <a:r>
              <a:rPr lang="en-US" sz="2200" dirty="0">
                <a:gradFill>
                  <a:gsLst>
                    <a:gs pos="2917">
                      <a:schemeClr val="tx1"/>
                    </a:gs>
                    <a:gs pos="30000">
                      <a:schemeClr val="tx1"/>
                    </a:gs>
                  </a:gsLst>
                  <a:lin ang="5400000" scaled="0"/>
                </a:gradFill>
                <a:hlinkClick r:id="rId2"/>
              </a:rPr>
              <a:t>https://github.com/neozeo75/azure-iot-workshop</a:t>
            </a:r>
            <a:r>
              <a:rPr lang="en-US" sz="2200" dirty="0">
                <a:gradFill>
                  <a:gsLst>
                    <a:gs pos="2917">
                      <a:schemeClr val="tx1"/>
                    </a:gs>
                    <a:gs pos="30000">
                      <a:schemeClr val="tx1"/>
                    </a:gs>
                  </a:gsLst>
                  <a:lin ang="5400000" scaled="0"/>
                </a:gradFill>
              </a:rPr>
              <a:t> </a:t>
            </a:r>
          </a:p>
          <a:p>
            <a:pPr marL="342900" indent="-342900">
              <a:lnSpc>
                <a:spcPct val="90000"/>
              </a:lnSpc>
              <a:spcAft>
                <a:spcPts val="600"/>
              </a:spcAft>
              <a:buFont typeface="Arial" panose="020B0604020202020204" pitchFamily="34" charset="0"/>
              <a:buChar char="•"/>
            </a:pPr>
            <a:r>
              <a:rPr lang="en-US" sz="2200" dirty="0">
                <a:gradFill>
                  <a:gsLst>
                    <a:gs pos="2917">
                      <a:schemeClr val="tx1"/>
                    </a:gs>
                    <a:gs pos="30000">
                      <a:schemeClr val="tx1"/>
                    </a:gs>
                  </a:gsLst>
                  <a:lin ang="5400000" scaled="0"/>
                </a:gradFill>
              </a:rPr>
              <a:t>Lab Instruction: </a:t>
            </a:r>
          </a:p>
        </p:txBody>
      </p:sp>
    </p:spTree>
    <p:extLst>
      <p:ext uri="{BB962C8B-B14F-4D97-AF65-F5344CB8AC3E}">
        <p14:creationId xmlns:p14="http://schemas.microsoft.com/office/powerpoint/2010/main" val="9966244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69239" y="2980789"/>
            <a:ext cx="3575287" cy="765878"/>
          </a:xfrm>
          <a:prstGeom prst="rect">
            <a:avLst/>
          </a:prstGeom>
        </p:spPr>
      </p:pic>
      <p:sp>
        <p:nvSpPr>
          <p:cNvPr id="12" name="Text Box 3"/>
          <p:cNvSpPr txBox="1">
            <a:spLocks noChangeArrowheads="1"/>
          </p:cNvSpPr>
          <p:nvPr/>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686"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895888" eaLnBrk="0" hangingPunct="0"/>
            <a:r>
              <a:rPr lang="en-US" sz="686"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18911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kern="0" dirty="0">
                <a:solidFill>
                  <a:prstClr val="black"/>
                </a:solidFill>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sp>
        <p:nvSpPr>
          <p:cNvPr id="53" name="Title 1"/>
          <p:cNvSpPr>
            <a:spLocks noGrp="1"/>
          </p:cNvSpPr>
          <p:nvPr>
            <p:ph type="title"/>
          </p:nvPr>
        </p:nvSpPr>
        <p:spPr>
          <a:xfrm>
            <a:off x="268103" y="512046"/>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1. Operational efficiency</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kern="0"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kern="0"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kern="0" dirty="0">
                <a:solidFill>
                  <a:prstClr val="white"/>
                </a:solidFill>
                <a:latin typeface="Segoe UI Light"/>
              </a:rPr>
              <a:t>Connect devices and monitor 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kern="0"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kern="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kern="0" dirty="0">
              <a:solidFill>
                <a:prstClr val="black"/>
              </a:solidFill>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grpSp>
    </p:spTree>
    <p:extLst>
      <p:ext uri="{BB962C8B-B14F-4D97-AF65-F5344CB8AC3E}">
        <p14:creationId xmlns:p14="http://schemas.microsoft.com/office/powerpoint/2010/main" val="1212199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kern="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kern="0" dirty="0">
                <a:solidFill>
                  <a:prstClr val="white"/>
                </a:solidFill>
                <a:latin typeface="Calibri Light" panose="020F0302020204030204"/>
              </a:rPr>
              <a:t>Discover patterns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kern="0" dirty="0">
                <a:solidFill>
                  <a:prstClr val="white"/>
                </a:solidFill>
                <a:latin typeface="Calibri Light" panose="020F0302020204030204"/>
              </a:rPr>
              <a:t>Analyze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kern="0"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kern="0"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kern="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kern="0"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kern="0"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kern="0" dirty="0">
                <a:solidFill>
                  <a:prstClr val="black"/>
                </a:solidFill>
              </a:endParaRPr>
            </a:p>
          </p:txBody>
        </p:sp>
      </p:grpSp>
      <p:sp>
        <p:nvSpPr>
          <p:cNvPr id="40" name="Title 1"/>
          <p:cNvSpPr>
            <a:spLocks noGrp="1"/>
          </p:cNvSpPr>
          <p:nvPr>
            <p:ph type="title"/>
          </p:nvPr>
        </p:nvSpPr>
        <p:spPr>
          <a:xfrm>
            <a:off x="268103" y="522022"/>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2. Business Intelligence</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3859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kern="0" dirty="0">
                <a:solidFill>
                  <a:prstClr val="white"/>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kern="0" dirty="0">
                <a:solidFill>
                  <a:prstClr val="white"/>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kern="0" dirty="0">
                <a:solidFill>
                  <a:prstClr val="white"/>
                </a:solidFill>
                <a:latin typeface="Segoe UI Light"/>
              </a:rPr>
              <a:t>Combine IoT &amp; other data with advanced analytics to power 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kern="0"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kern="0"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kern="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kern="0"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kern="0" dirty="0">
                <a:solidFill>
                  <a:prstClr val="black"/>
                </a:solidFill>
              </a:endParaRPr>
            </a:p>
          </p:txBody>
        </p:sp>
      </p:grpSp>
      <p:sp>
        <p:nvSpPr>
          <p:cNvPr id="40" name="Title 1"/>
          <p:cNvSpPr>
            <a:spLocks noGrp="1"/>
          </p:cNvSpPr>
          <p:nvPr>
            <p:ph type="title"/>
          </p:nvPr>
        </p:nvSpPr>
        <p:spPr>
          <a:xfrm>
            <a:off x="268103" y="524944"/>
            <a:ext cx="11653834" cy="896391"/>
          </a:xfrm>
        </p:spPr>
        <p:txBody>
          <a:bodyPr vert="horz" wrap="square" lIns="91427" tIns="45713" rIns="91427" bIns="45713" rtlCol="0" anchor="ctr">
            <a:noAutofit/>
          </a:bodyPr>
          <a:lstStyle/>
          <a:p>
            <a: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IoT Business Maturity Model</a:t>
            </a:r>
            <a:br>
              <a:rPr lang="en-US" sz="4705"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sz="3529"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3. Business Transformation</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03516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4.xml><?xml version="1.0" encoding="utf-8"?>
<a:theme xmlns:a="http://schemas.openxmlformats.org/drawingml/2006/main" name="Azure IoT Hub">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IoT Hub" id="{CF9C84B7-65A7-405C-A203-BCA17A4FAA1D}" vid="{D854B8CE-DC4C-4909-8B0F-FC03372437A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TotalTime>
  <Words>11252</Words>
  <Application>Microsoft Office PowerPoint</Application>
  <PresentationFormat>Widescreen</PresentationFormat>
  <Paragraphs>1278</Paragraphs>
  <Slides>61</Slides>
  <Notes>53</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61</vt:i4>
      </vt:variant>
    </vt:vector>
  </HeadingPairs>
  <TitlesOfParts>
    <vt:vector size="80" baseType="lpstr">
      <vt:lpstr>MS PGothic</vt:lpstr>
      <vt:lpstr>Segoe Light</vt:lpstr>
      <vt:lpstr>Segoe Pro</vt:lpstr>
      <vt:lpstr>Segoe Pro Light</vt:lpstr>
      <vt:lpstr>Arial</vt:lpstr>
      <vt:lpstr>Calibri</vt:lpstr>
      <vt:lpstr>Calibri Light</vt:lpstr>
      <vt:lpstr>Consolas</vt:lpstr>
      <vt:lpstr>Courier New</vt:lpstr>
      <vt:lpstr>Segoe UI</vt:lpstr>
      <vt:lpstr>Segoe UI Black</vt:lpstr>
      <vt:lpstr>Segoe UI Light</vt:lpstr>
      <vt:lpstr>Segoe UI Semibold</vt:lpstr>
      <vt:lpstr>Webdings</vt:lpstr>
      <vt:lpstr>Wingdings</vt:lpstr>
      <vt:lpstr>Windows Azure</vt:lpstr>
      <vt:lpstr>1_Windows Azure</vt:lpstr>
      <vt:lpstr>WHITE TEMPLATE</vt:lpstr>
      <vt:lpstr>Azure IoT Hub</vt:lpstr>
      <vt:lpstr>PowerPoint Presentation</vt:lpstr>
      <vt:lpstr>PowerPoint Presentation</vt:lpstr>
      <vt:lpstr>IoT 2010</vt:lpstr>
      <vt:lpstr>IoT 2016</vt:lpstr>
      <vt:lpstr>PowerPoint Presentation</vt:lpstr>
      <vt:lpstr>Disruptive Forces</vt:lpstr>
      <vt:lpstr>IoT Business Maturity Model 1. Operational efficiency </vt:lpstr>
      <vt:lpstr>IoT Business Maturity Model 2. Business Intelligence </vt:lpstr>
      <vt:lpstr>IoT Business Maturity Model 3. Business Transformation </vt:lpstr>
      <vt:lpstr>PowerPoint Presentation</vt:lpstr>
      <vt:lpstr>PowerPoint Presentation</vt:lpstr>
      <vt:lpstr>Cloud Based IoT Solutions</vt:lpstr>
      <vt:lpstr>Azure IoT Reference Architecture</vt:lpstr>
      <vt:lpstr>IoT Device &amp; Cloud Patterns</vt:lpstr>
      <vt:lpstr>IoT Device &amp; Cloud Patterns</vt:lpstr>
      <vt:lpstr>IoT Device &amp; Cloud Patterns</vt:lpstr>
      <vt:lpstr>IoT Device &amp; Cloud Patterns</vt:lpstr>
      <vt:lpstr>IoT Device &amp; Cloud Patterns</vt:lpstr>
      <vt:lpstr>IoT Device &amp; Cloud Patterns</vt:lpstr>
      <vt:lpstr>Microsoft Azure IoT services </vt:lpstr>
      <vt:lpstr>PowerPoint Presentation</vt:lpstr>
      <vt:lpstr>IoT Hub at a glance</vt:lpstr>
      <vt:lpstr>What’s supported?</vt:lpstr>
      <vt:lpstr>D2C – Messages</vt:lpstr>
      <vt:lpstr>D2C – Consuming Events</vt:lpstr>
      <vt:lpstr>D2C – Consuming Events</vt:lpstr>
      <vt:lpstr>D2C – Consuming Events</vt:lpstr>
      <vt:lpstr>C2D - Messages</vt:lpstr>
      <vt:lpstr>Management - Provisioning</vt:lpstr>
      <vt:lpstr>Management - Provisioning</vt:lpstr>
      <vt:lpstr>Management - Provisioning</vt:lpstr>
      <vt:lpstr>Management - Provisioning</vt:lpstr>
      <vt:lpstr>Management - Security </vt:lpstr>
      <vt:lpstr>Management - Security </vt:lpstr>
      <vt:lpstr>Management - Security </vt:lpstr>
      <vt:lpstr>Management - Configuration Options</vt:lpstr>
      <vt:lpstr>Management - Scale</vt:lpstr>
      <vt:lpstr>PowerPoint Presentation</vt:lpstr>
      <vt:lpstr>SDK</vt:lpstr>
      <vt:lpstr>SDKs - Device </vt:lpstr>
      <vt:lpstr>SDKs – Device (Registry Manager)</vt:lpstr>
      <vt:lpstr>SDKs – Device Client</vt:lpstr>
      <vt:lpstr>SDKs – Service Client</vt:lpstr>
      <vt:lpstr>SDKs – Gateway</vt:lpstr>
      <vt:lpstr>PowerPoint Presentation</vt:lpstr>
      <vt:lpstr>PowerPoint Presentation</vt:lpstr>
      <vt:lpstr>ASA – Benefits</vt:lpstr>
      <vt:lpstr>ASA - Inputs</vt:lpstr>
      <vt:lpstr>ASA - Queries</vt:lpstr>
      <vt:lpstr>ASA - Outputs</vt:lpstr>
      <vt:lpstr>PowerPoint Presentation</vt:lpstr>
      <vt:lpstr>PowerPoint Presentation</vt:lpstr>
      <vt:lpstr>Demo Architecture</vt:lpstr>
      <vt:lpstr>PowerPoint Presentation</vt:lpstr>
      <vt:lpstr>PowerPoint Presentation</vt:lpstr>
      <vt:lpstr>Azure Data Factory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Shim</dc:creator>
  <cp:lastModifiedBy>Patrick Shim</cp:lastModifiedBy>
  <cp:revision>34</cp:revision>
  <dcterms:created xsi:type="dcterms:W3CDTF">2016-09-11T06:52:49Z</dcterms:created>
  <dcterms:modified xsi:type="dcterms:W3CDTF">2016-09-12T05:32:29Z</dcterms:modified>
</cp:coreProperties>
</file>